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80" r:id="rId3"/>
    <p:sldId id="281" r:id="rId4"/>
    <p:sldId id="282" r:id="rId5"/>
    <p:sldId id="283" r:id="rId6"/>
    <p:sldId id="284"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7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756B3-8BAB-7B4C-A5D9-AEA44DDAEF0A}" type="datetimeFigureOut">
              <a:rPr lang="en-US" smtClean="0"/>
              <a:t>3/9/17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03027-7BE2-F544-B35B-9A2883479469}" type="slidenum">
              <a:rPr lang="en-US" smtClean="0"/>
              <a:t>‹#›</a:t>
            </a:fld>
            <a:endParaRPr lang="en-US"/>
          </a:p>
        </p:txBody>
      </p:sp>
    </p:spTree>
    <p:extLst>
      <p:ext uri="{BB962C8B-B14F-4D97-AF65-F5344CB8AC3E}">
        <p14:creationId xmlns:p14="http://schemas.microsoft.com/office/powerpoint/2010/main" val="2159456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25C04769-8A91-A047-9537-3D4298C79F9B}" type="slidenum">
              <a:rPr lang="en-US" sz="1400">
                <a:solidFill>
                  <a:srgbClr val="FFFFFF"/>
                </a:solidFill>
              </a:rPr>
              <a:pPr eaLnBrk="1" hangingPunct="1"/>
              <a:t>1</a:t>
            </a:fld>
            <a:endParaRPr lang="en-US" sz="1400">
              <a:solidFill>
                <a:srgbClr val="FFFFFF"/>
              </a:solidFill>
            </a:endParaRPr>
          </a:p>
        </p:txBody>
      </p:sp>
      <p:sp>
        <p:nvSpPr>
          <p:cNvPr id="3686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36866"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97BA8B5A-52DD-6A4F-B251-806D073056BC}" type="slidenum">
              <a:rPr lang="en-US" sz="1400">
                <a:solidFill>
                  <a:srgbClr val="FFFFFF"/>
                </a:solidFill>
              </a:rPr>
              <a:pPr eaLnBrk="1" hangingPunct="1"/>
              <a:t>16</a:t>
            </a:fld>
            <a:endParaRPr lang="en-US" sz="1400">
              <a:solidFill>
                <a:srgbClr val="FFFFFF"/>
              </a:solidFill>
            </a:endParaRPr>
          </a:p>
        </p:txBody>
      </p:sp>
      <p:sp>
        <p:nvSpPr>
          <p:cNvPr id="46081"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6082"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31BB244B-D14E-0044-BA9E-B65EA39E029E}" type="slidenum">
              <a:rPr lang="en-US" sz="1400">
                <a:solidFill>
                  <a:srgbClr val="FFFFFF"/>
                </a:solidFill>
              </a:rPr>
              <a:pPr eaLnBrk="1" hangingPunct="1"/>
              <a:t>17</a:t>
            </a:fld>
            <a:endParaRPr lang="en-US" sz="1400">
              <a:solidFill>
                <a:srgbClr val="FFFFFF"/>
              </a:solidFill>
            </a:endParaRPr>
          </a:p>
        </p:txBody>
      </p:sp>
      <p:sp>
        <p:nvSpPr>
          <p:cNvPr id="47105"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7106"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5A02B559-7202-9E44-988F-E6B4A5232849}" type="slidenum">
              <a:rPr lang="en-US" sz="1400">
                <a:solidFill>
                  <a:srgbClr val="FFFFFF"/>
                </a:solidFill>
              </a:rPr>
              <a:pPr eaLnBrk="1" hangingPunct="1"/>
              <a:t>18</a:t>
            </a:fld>
            <a:endParaRPr lang="en-US" sz="1400">
              <a:solidFill>
                <a:srgbClr val="FFFFFF"/>
              </a:solidFill>
            </a:endParaRPr>
          </a:p>
        </p:txBody>
      </p:sp>
      <p:sp>
        <p:nvSpPr>
          <p:cNvPr id="48129"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8130"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33AE7BB4-2259-C04F-8A79-823F6E2115C8}" type="slidenum">
              <a:rPr lang="en-US" sz="1400">
                <a:solidFill>
                  <a:srgbClr val="FFFFFF"/>
                </a:solidFill>
              </a:rPr>
              <a:pPr eaLnBrk="1" hangingPunct="1"/>
              <a:t>19</a:t>
            </a:fld>
            <a:endParaRPr lang="en-US" sz="1400">
              <a:solidFill>
                <a:srgbClr val="FFFFFF"/>
              </a:solidFill>
            </a:endParaRPr>
          </a:p>
        </p:txBody>
      </p:sp>
      <p:sp>
        <p:nvSpPr>
          <p:cNvPr id="49153"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9154"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1AB9FC-2D76-154A-9ED4-A5A4A0E54511}" type="slidenum">
              <a:rPr lang="en-US"/>
              <a:pPr/>
              <a:t>20</a:t>
            </a:fld>
            <a:endParaRPr lang="en-US"/>
          </a:p>
        </p:txBody>
      </p:sp>
      <p:sp>
        <p:nvSpPr>
          <p:cNvPr id="1945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4960" y="4342535"/>
            <a:ext cx="5486680"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4D13E1-558A-2841-846A-E57F22F1A88C}" type="slidenum">
              <a:rPr lang="en-US"/>
              <a:pPr/>
              <a:t>21</a:t>
            </a:fld>
            <a:endParaRPr lang="en-US"/>
          </a:p>
        </p:txBody>
      </p:sp>
      <p:sp>
        <p:nvSpPr>
          <p:cNvPr id="20481" name="Text Box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482" name="Text Box 2"/>
          <p:cNvSpPr txBox="1">
            <a:spLocks noGrp="1" noChangeArrowheads="1"/>
          </p:cNvSpPr>
          <p:nvPr>
            <p:ph type="body" idx="1"/>
          </p:nvPr>
        </p:nvSpPr>
        <p:spPr bwMode="auto">
          <a:xfrm>
            <a:off x="684960" y="4342535"/>
            <a:ext cx="5486680"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25D4212-FBB5-CC4D-9D4F-B06129222990}" type="slidenum">
              <a:rPr lang="en-US"/>
              <a:pPr/>
              <a:t>22</a:t>
            </a:fld>
            <a:endParaRPr lang="en-US"/>
          </a:p>
        </p:txBody>
      </p:sp>
      <p:sp>
        <p:nvSpPr>
          <p:cNvPr id="2150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4960" y="4342535"/>
            <a:ext cx="5486680"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A087AE9-EFA2-6F44-81AF-E053B4F0F208}" type="slidenum">
              <a:rPr lang="en-US"/>
              <a:pPr/>
              <a:t>23</a:t>
            </a:fld>
            <a:endParaRPr lang="en-US"/>
          </a:p>
        </p:txBody>
      </p:sp>
      <p:sp>
        <p:nvSpPr>
          <p:cNvPr id="2252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2530" name="Text Box 2"/>
          <p:cNvSpPr txBox="1">
            <a:spLocks noGrp="1" noChangeArrowheads="1"/>
          </p:cNvSpPr>
          <p:nvPr>
            <p:ph type="body" idx="1"/>
          </p:nvPr>
        </p:nvSpPr>
        <p:spPr bwMode="auto">
          <a:xfrm>
            <a:off x="684960" y="4342535"/>
            <a:ext cx="5486680"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DFD303-12F8-EC46-B6B3-83D8071F78C8}" type="slidenum">
              <a:rPr lang="en-US"/>
              <a:pPr/>
              <a:t>24</a:t>
            </a:fld>
            <a:endParaRPr lang="en-US"/>
          </a:p>
        </p:txBody>
      </p:sp>
      <p:sp>
        <p:nvSpPr>
          <p:cNvPr id="23553" name="Text Box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3554" name="Text Box 2"/>
          <p:cNvSpPr txBox="1">
            <a:spLocks noGrp="1" noChangeArrowheads="1"/>
          </p:cNvSpPr>
          <p:nvPr>
            <p:ph type="body" idx="1"/>
          </p:nvPr>
        </p:nvSpPr>
        <p:spPr bwMode="auto">
          <a:xfrm>
            <a:off x="684960" y="4342535"/>
            <a:ext cx="5486680"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19A8B8-03B7-8A4C-BD54-8ECFBF3665BF}" type="slidenum">
              <a:rPr lang="en-US"/>
              <a:pPr/>
              <a:t>25</a:t>
            </a:fld>
            <a:endParaRPr lang="en-US"/>
          </a:p>
        </p:txBody>
      </p:sp>
      <p:sp>
        <p:nvSpPr>
          <p:cNvPr id="2457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4960" y="4342535"/>
            <a:ext cx="5486680"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BB62C7A9-E550-7F46-AB78-FC845D90B458}" type="slidenum">
              <a:rPr lang="en-US" sz="1400">
                <a:solidFill>
                  <a:srgbClr val="FFFFFF"/>
                </a:solidFill>
              </a:rPr>
              <a:pPr eaLnBrk="1" hangingPunct="1"/>
              <a:t>6</a:t>
            </a:fld>
            <a:endParaRPr lang="en-US" sz="1400">
              <a:solidFill>
                <a:srgbClr val="FFFFFF"/>
              </a:solidFill>
            </a:endParaRPr>
          </a:p>
        </p:txBody>
      </p:sp>
      <p:sp>
        <p:nvSpPr>
          <p:cNvPr id="3891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38914"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1F2C87-DDB2-FB48-9848-6B54F73B5CC1}" type="slidenum">
              <a:rPr lang="en-US"/>
              <a:pPr/>
              <a:t>26</a:t>
            </a:fld>
            <a:endParaRPr lang="en-US"/>
          </a:p>
        </p:txBody>
      </p:sp>
      <p:sp>
        <p:nvSpPr>
          <p:cNvPr id="25601" name="Text Box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5602" name="Text Box 2"/>
          <p:cNvSpPr txBox="1">
            <a:spLocks noGrp="1" noChangeArrowheads="1"/>
          </p:cNvSpPr>
          <p:nvPr>
            <p:ph type="body" idx="1"/>
          </p:nvPr>
        </p:nvSpPr>
        <p:spPr bwMode="auto">
          <a:xfrm>
            <a:off x="684960" y="4342535"/>
            <a:ext cx="5486680"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765C7766-5DAF-7349-AA50-81318742F12A}" type="slidenum">
              <a:rPr lang="en-US" sz="1400">
                <a:solidFill>
                  <a:srgbClr val="FFFFFF"/>
                </a:solidFill>
              </a:rPr>
              <a:pPr eaLnBrk="1" hangingPunct="1"/>
              <a:t>7</a:t>
            </a:fld>
            <a:endParaRPr lang="en-US" sz="1400">
              <a:solidFill>
                <a:srgbClr val="FFFFFF"/>
              </a:solidFill>
            </a:endParaRPr>
          </a:p>
        </p:txBody>
      </p:sp>
      <p:sp>
        <p:nvSpPr>
          <p:cNvPr id="3788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37890"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D481A043-5A94-9745-81FA-52EB450C7B44}" type="slidenum">
              <a:rPr lang="en-US" sz="1400">
                <a:solidFill>
                  <a:srgbClr val="FFFFFF"/>
                </a:solidFill>
              </a:rPr>
              <a:pPr eaLnBrk="1" hangingPunct="1"/>
              <a:t>8</a:t>
            </a:fld>
            <a:endParaRPr lang="en-US" sz="1400">
              <a:solidFill>
                <a:srgbClr val="FFFFFF"/>
              </a:solidFill>
            </a:endParaRPr>
          </a:p>
        </p:txBody>
      </p:sp>
      <p:sp>
        <p:nvSpPr>
          <p:cNvPr id="3993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39938"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AF4E0A93-FEC1-2848-9BA5-22926126CDF3}" type="slidenum">
              <a:rPr lang="en-US" sz="1400">
                <a:solidFill>
                  <a:srgbClr val="FFFFFF"/>
                </a:solidFill>
              </a:rPr>
              <a:pPr eaLnBrk="1" hangingPunct="1"/>
              <a:t>9</a:t>
            </a:fld>
            <a:endParaRPr lang="en-US" sz="1400">
              <a:solidFill>
                <a:srgbClr val="FFFFFF"/>
              </a:solidFill>
            </a:endParaRPr>
          </a:p>
        </p:txBody>
      </p:sp>
      <p:sp>
        <p:nvSpPr>
          <p:cNvPr id="4096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0962"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55551048-17C0-9546-9061-893D92DCE13E}" type="slidenum">
              <a:rPr lang="en-US" sz="1400">
                <a:solidFill>
                  <a:srgbClr val="FFFFFF"/>
                </a:solidFill>
              </a:rPr>
              <a:pPr eaLnBrk="1" hangingPunct="1"/>
              <a:t>12</a:t>
            </a:fld>
            <a:endParaRPr lang="en-US" sz="1400">
              <a:solidFill>
                <a:srgbClr val="FFFFFF"/>
              </a:solidFill>
            </a:endParaRPr>
          </a:p>
        </p:txBody>
      </p:sp>
      <p:sp>
        <p:nvSpPr>
          <p:cNvPr id="41985"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1986"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E8DAE3FD-CA20-CD46-85D6-8E5D44E0DE42}" type="slidenum">
              <a:rPr lang="en-US" sz="1400">
                <a:solidFill>
                  <a:srgbClr val="FFFFFF"/>
                </a:solidFill>
              </a:rPr>
              <a:pPr eaLnBrk="1" hangingPunct="1"/>
              <a:t>13</a:t>
            </a:fld>
            <a:endParaRPr lang="en-US" sz="1400">
              <a:solidFill>
                <a:srgbClr val="FFFFFF"/>
              </a:solidFill>
            </a:endParaRPr>
          </a:p>
        </p:txBody>
      </p:sp>
      <p:sp>
        <p:nvSpPr>
          <p:cNvPr id="43009"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3010"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02A85D84-C301-4B4C-AC42-9348E9A0F7B8}" type="slidenum">
              <a:rPr lang="en-US" sz="1400">
                <a:solidFill>
                  <a:srgbClr val="FFFFFF"/>
                </a:solidFill>
              </a:rPr>
              <a:pPr eaLnBrk="1" hangingPunct="1"/>
              <a:t>14</a:t>
            </a:fld>
            <a:endParaRPr lang="en-US" sz="1400">
              <a:solidFill>
                <a:srgbClr val="FFFFFF"/>
              </a:solidFill>
            </a:endParaRPr>
          </a:p>
        </p:txBody>
      </p:sp>
      <p:sp>
        <p:nvSpPr>
          <p:cNvPr id="44033"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4034"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charset="0"/>
                <a:ea typeface="ＭＳ Ｐゴシック" charset="0"/>
                <a:cs typeface="Arial Unicode MS" charset="0"/>
              </a:defRPr>
            </a:lvl1pPr>
            <a:lvl2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2pPr>
            <a:lvl3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3pPr>
            <a:lvl4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4pPr>
            <a:lvl5pPr eaLnBrk="0" hangingPunc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Times New Roman" charset="0"/>
                <a:ea typeface="Arial Unicode MS" charset="0"/>
                <a:cs typeface="Arial Unicode MS" charset="0"/>
              </a:defRPr>
            </a:lvl9pPr>
          </a:lstStyle>
          <a:p>
            <a:pPr eaLnBrk="1" hangingPunct="1"/>
            <a:fld id="{5DA558A5-8155-F247-86E3-FD38A13119C3}" type="slidenum">
              <a:rPr lang="en-US" sz="1400">
                <a:solidFill>
                  <a:srgbClr val="FFFFFF"/>
                </a:solidFill>
              </a:rPr>
              <a:pPr eaLnBrk="1" hangingPunct="1"/>
              <a:t>15</a:t>
            </a:fld>
            <a:endParaRPr lang="en-US" sz="1400">
              <a:solidFill>
                <a:srgbClr val="FFFFFF"/>
              </a:solidFill>
            </a:endParaRPr>
          </a:p>
        </p:txBody>
      </p:sp>
      <p:sp>
        <p:nvSpPr>
          <p:cNvPr id="45057"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Arial Unicode MS" charset="0"/>
            </a:endParaRPr>
          </a:p>
        </p:txBody>
      </p:sp>
      <p:sp>
        <p:nvSpPr>
          <p:cNvPr id="45058" name="Text Box 2"/>
          <p:cNvSpPr txBox="1">
            <a:spLocks noGrp="1" noChangeArrowheads="1"/>
          </p:cNvSpPr>
          <p:nvPr>
            <p:ph type="body"/>
          </p:nvPr>
        </p:nvSpPr>
        <p:spPr>
          <a:xfrm>
            <a:off x="685800" y="4343400"/>
            <a:ext cx="5484813"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4640D-92BC-2746-ACF7-D502E048958D}"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323554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4640D-92BC-2746-ACF7-D502E048958D}"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386552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4640D-92BC-2746-ACF7-D502E048958D}"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310689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970EFFE-2EF6-444E-8BB1-7B1F9D69F73A}" type="slidenum">
              <a:rPr lang="en-US"/>
              <a:pPr/>
              <a:t>‹#›</a:t>
            </a:fld>
            <a:endParaRPr lang="en-US"/>
          </a:p>
        </p:txBody>
      </p:sp>
    </p:spTree>
    <p:extLst>
      <p:ext uri="{BB962C8B-B14F-4D97-AF65-F5344CB8AC3E}">
        <p14:creationId xmlns:p14="http://schemas.microsoft.com/office/powerpoint/2010/main" val="320225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4640D-92BC-2746-ACF7-D502E048958D}"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16645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4640D-92BC-2746-ACF7-D502E048958D}"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137527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4640D-92BC-2746-ACF7-D502E048958D}"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25897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4640D-92BC-2746-ACF7-D502E048958D}" type="datetimeFigureOut">
              <a:rPr lang="en-US" smtClean="0"/>
              <a:t>3/9/17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16763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4640D-92BC-2746-ACF7-D502E048958D}" type="datetimeFigureOut">
              <a:rPr lang="en-US" smtClean="0"/>
              <a:t>3/9/17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285256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4640D-92BC-2746-ACF7-D502E048958D}" type="datetimeFigureOut">
              <a:rPr lang="en-US" smtClean="0"/>
              <a:t>3/9/17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357156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4640D-92BC-2746-ACF7-D502E048958D}"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192579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4640D-92BC-2746-ACF7-D502E048958D}"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281B1-5AC5-304B-856B-00BEED3078BA}" type="slidenum">
              <a:rPr lang="en-US" smtClean="0"/>
              <a:t>‹#›</a:t>
            </a:fld>
            <a:endParaRPr lang="en-US"/>
          </a:p>
        </p:txBody>
      </p:sp>
    </p:spTree>
    <p:extLst>
      <p:ext uri="{BB962C8B-B14F-4D97-AF65-F5344CB8AC3E}">
        <p14:creationId xmlns:p14="http://schemas.microsoft.com/office/powerpoint/2010/main" val="27669716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4640D-92BC-2746-ACF7-D502E048958D}" type="datetimeFigureOut">
              <a:rPr lang="en-US" smtClean="0"/>
              <a:t>3/9/17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281B1-5AC5-304B-856B-00BEED3078BA}" type="slidenum">
              <a:rPr lang="en-US" smtClean="0"/>
              <a:t>‹#›</a:t>
            </a:fld>
            <a:endParaRPr lang="en-US"/>
          </a:p>
        </p:txBody>
      </p:sp>
    </p:spTree>
    <p:extLst>
      <p:ext uri="{BB962C8B-B14F-4D97-AF65-F5344CB8AC3E}">
        <p14:creationId xmlns:p14="http://schemas.microsoft.com/office/powerpoint/2010/main" val="309308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685800" y="608013"/>
            <a:ext cx="7772400" cy="11461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Early Trade with Asia</a:t>
            </a:r>
          </a:p>
        </p:txBody>
      </p:sp>
      <p:sp>
        <p:nvSpPr>
          <p:cNvPr id="13314" name="Rectangle 2"/>
          <p:cNvSpPr>
            <a:spLocks noGrp="1" noChangeArrowheads="1"/>
          </p:cNvSpPr>
          <p:nvPr>
            <p:ph type="body" idx="4294967295"/>
          </p:nvPr>
        </p:nvSpPr>
        <p:spPr>
          <a:xfrm>
            <a:off x="685800" y="1981200"/>
            <a:ext cx="7772400" cy="4117975"/>
          </a:xfrm>
        </p:spPr>
        <p:txBody>
          <a:bodyPr/>
          <a:lstStyle/>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Trade with Asia grew throughout the 1200s into the 1300s</a:t>
            </a:r>
          </a:p>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With the breakup of the Mongol Empire and Black death, overland trade routes waned </a:t>
            </a:r>
          </a:p>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However, it was INCREDIBLY lucrative to trade with the East</a:t>
            </a:r>
          </a:p>
        </p:txBody>
      </p:sp>
    </p:spTree>
    <p:extLst>
      <p:ext uri="{BB962C8B-B14F-4D97-AF65-F5344CB8AC3E}">
        <p14:creationId xmlns:p14="http://schemas.microsoft.com/office/powerpoint/2010/main" val="14503766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565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8300"/>
            <a:ext cx="914400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797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533400" y="304800"/>
            <a:ext cx="8153400" cy="25908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latin typeface="Goudy Stout" charset="0"/>
                <a:ea typeface="+mj-ea"/>
              </a:rPr>
              <a:t>Christopher Columbus</a:t>
            </a:r>
            <a:br>
              <a:rPr lang="en-US" smtClean="0">
                <a:latin typeface="Goudy Stout" charset="0"/>
                <a:ea typeface="+mj-ea"/>
              </a:rPr>
            </a:br>
            <a:r>
              <a:rPr lang="en-US" sz="3600" smtClean="0">
                <a:latin typeface="Goudy Stout" charset="0"/>
                <a:ea typeface="+mj-ea"/>
              </a:rPr>
              <a:t>Admiral of the Ocean Sea</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95600"/>
            <a:ext cx="5715000" cy="3614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75215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685800" y="523875"/>
            <a:ext cx="7772400" cy="1312863"/>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Christopher Columbus</a:t>
            </a:r>
            <a:br>
              <a:rPr lang="en-US" smtClean="0">
                <a:ea typeface="+mj-ea"/>
              </a:rPr>
            </a:br>
            <a:r>
              <a:rPr lang="en-US" sz="3600" smtClean="0">
                <a:ea typeface="+mj-ea"/>
              </a:rPr>
              <a:t>Biographical Data</a:t>
            </a:r>
          </a:p>
        </p:txBody>
      </p:sp>
      <p:sp>
        <p:nvSpPr>
          <p:cNvPr id="19458" name="Rectangle 2"/>
          <p:cNvSpPr>
            <a:spLocks noGrp="1" noChangeArrowheads="1"/>
          </p:cNvSpPr>
          <p:nvPr>
            <p:ph type="body" idx="4294967295"/>
          </p:nvPr>
        </p:nvSpPr>
        <p:spPr>
          <a:xfrm>
            <a:off x="381000" y="2057400"/>
            <a:ext cx="5638800" cy="4114800"/>
          </a:xfrm>
        </p:spPr>
        <p:txBody>
          <a:bodyPr/>
          <a:lstStyle/>
          <a:p>
            <a:pPr marL="339725" indent="-33972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b="1" smtClean="0">
                <a:latin typeface="Verdana" charset="0"/>
                <a:ea typeface="+mn-ea"/>
              </a:rPr>
              <a:t>Born: </a:t>
            </a:r>
            <a:r>
              <a:rPr lang="en-US" smtClean="0">
                <a:latin typeface="Verdana" charset="0"/>
                <a:ea typeface="+mn-ea"/>
              </a:rPr>
              <a:t>1451 in Genoa, Italy</a:t>
            </a:r>
          </a:p>
          <a:p>
            <a:pPr marL="339725" indent="-33972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b="1" smtClean="0">
                <a:latin typeface="Verdana" charset="0"/>
                <a:ea typeface="+mn-ea"/>
              </a:rPr>
              <a:t>Sent</a:t>
            </a:r>
            <a:r>
              <a:rPr lang="en-US" smtClean="0">
                <a:latin typeface="Verdana" charset="0"/>
                <a:ea typeface="+mn-ea"/>
              </a:rPr>
              <a:t> by Queen Isabella and King Ferdinand of Spain</a:t>
            </a:r>
          </a:p>
          <a:p>
            <a:pPr marL="339725" indent="-33972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b="1" smtClean="0">
                <a:latin typeface="Verdana" charset="0"/>
                <a:ea typeface="+mn-ea"/>
              </a:rPr>
              <a:t>Died: </a:t>
            </a:r>
            <a:r>
              <a:rPr lang="en-US" smtClean="0">
                <a:latin typeface="Verdana" charset="0"/>
                <a:ea typeface="+mn-ea"/>
              </a:rPr>
              <a:t>May 20, 1506 in Valladolid, Spain </a:t>
            </a:r>
            <a:br>
              <a:rPr lang="en-US" smtClean="0">
                <a:latin typeface="Verdana" charset="0"/>
                <a:ea typeface="+mn-ea"/>
              </a:rPr>
            </a:br>
            <a:endParaRPr lang="en-US" smtClean="0">
              <a:latin typeface="Verdana" charset="0"/>
              <a:ea typeface="+mn-ea"/>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90800"/>
            <a:ext cx="2879725" cy="317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733835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685800" y="523875"/>
            <a:ext cx="7772400" cy="1312863"/>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Christopher Columbus </a:t>
            </a:r>
            <a:br>
              <a:rPr lang="en-US" smtClean="0">
                <a:ea typeface="+mj-ea"/>
              </a:rPr>
            </a:br>
            <a:r>
              <a:rPr lang="en-US" sz="3600" smtClean="0">
                <a:ea typeface="+mj-ea"/>
              </a:rPr>
              <a:t>Reason for Exploring</a:t>
            </a:r>
          </a:p>
        </p:txBody>
      </p:sp>
      <p:sp>
        <p:nvSpPr>
          <p:cNvPr id="20482" name="Rectangle 2"/>
          <p:cNvSpPr>
            <a:spLocks noGrp="1" noChangeArrowheads="1"/>
          </p:cNvSpPr>
          <p:nvPr>
            <p:ph type="body" idx="4294967295"/>
          </p:nvPr>
        </p:nvSpPr>
        <p:spPr>
          <a:xfrm>
            <a:off x="685800" y="1981200"/>
            <a:ext cx="7772400" cy="4114800"/>
          </a:xfrm>
        </p:spPr>
        <p:txBody>
          <a:bodyPr/>
          <a:lstStyle/>
          <a:p>
            <a:pPr marL="339725" indent="-33972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latin typeface="Verdana" charset="0"/>
                <a:ea typeface="+mn-ea"/>
              </a:rPr>
              <a:t>Thought that Japan and the Indies were much closer than they are.</a:t>
            </a:r>
          </a:p>
          <a:p>
            <a:pPr marL="339725" indent="-33972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latin typeface="Verdana" charset="0"/>
                <a:ea typeface="+mn-ea"/>
              </a:rPr>
              <a:t>“Enterprise of the Indies.”</a:t>
            </a:r>
          </a:p>
          <a:p>
            <a:pPr marL="339725" indent="-33972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latin typeface="Verdana" charset="0"/>
                <a:ea typeface="+mn-ea"/>
              </a:rPr>
              <a:t>Explore a new route to the East Indies (Spice Islands).</a:t>
            </a:r>
          </a:p>
          <a:p>
            <a:pPr marL="339725" indent="-33972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latin typeface="Verdana" charset="0"/>
                <a:ea typeface="+mn-ea"/>
              </a:rPr>
              <a:t>Would become Governor of any lands discovered.</a:t>
            </a:r>
          </a:p>
          <a:p>
            <a:pPr marL="339725" indent="-33972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latin typeface="Verdana" charset="0"/>
                <a:ea typeface="+mn-ea"/>
              </a:rPr>
              <a:t>Keep 10% of wealth discovered.</a:t>
            </a:r>
          </a:p>
        </p:txBody>
      </p:sp>
    </p:spTree>
    <p:extLst>
      <p:ext uri="{BB962C8B-B14F-4D97-AF65-F5344CB8AC3E}">
        <p14:creationId xmlns:p14="http://schemas.microsoft.com/office/powerpoint/2010/main" val="35464643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228600"/>
            <a:ext cx="3424237" cy="2147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6" name="Rectangle 2"/>
          <p:cNvSpPr>
            <a:spLocks noGrp="1" noChangeArrowheads="1"/>
          </p:cNvSpPr>
          <p:nvPr>
            <p:ph type="title" idx="4294967295"/>
          </p:nvPr>
        </p:nvSpPr>
        <p:spPr>
          <a:xfrm>
            <a:off x="-1066800" y="220663"/>
            <a:ext cx="7772400" cy="1312862"/>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Christopher Columbus</a:t>
            </a:r>
            <a:br>
              <a:rPr lang="en-US" smtClean="0">
                <a:ea typeface="+mj-ea"/>
              </a:rPr>
            </a:br>
            <a:r>
              <a:rPr lang="en-US" sz="3600" smtClean="0">
                <a:ea typeface="+mj-ea"/>
              </a:rPr>
              <a:t>His Voyage</a:t>
            </a:r>
          </a:p>
        </p:txBody>
      </p:sp>
      <p:sp>
        <p:nvSpPr>
          <p:cNvPr id="21507" name="Rectangle 3"/>
          <p:cNvSpPr>
            <a:spLocks noGrp="1" noChangeArrowheads="1"/>
          </p:cNvSpPr>
          <p:nvPr>
            <p:ph type="body" idx="4294967295"/>
          </p:nvPr>
        </p:nvSpPr>
        <p:spPr>
          <a:xfrm>
            <a:off x="685800" y="1981200"/>
            <a:ext cx="7848600" cy="4375150"/>
          </a:xfrm>
        </p:spPr>
        <p:txBody>
          <a:bodyPr/>
          <a:lstStyle/>
          <a:p>
            <a:pPr marL="339725" indent="-339725" eaLnBrk="1" hangingPunct="1">
              <a:lnSpc>
                <a:spcPct val="90000"/>
              </a:lnSpc>
              <a:spcBef>
                <a:spcPts val="700"/>
              </a:spcBef>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800" smtClean="0">
                <a:latin typeface="Verdana" charset="0"/>
                <a:ea typeface="+mn-ea"/>
              </a:rPr>
              <a:t>Three ships:</a:t>
            </a:r>
          </a:p>
          <a:p>
            <a:pPr marL="739775" lvl="1" indent="-282575" eaLnBrk="1" hangingPunct="1">
              <a:lnSpc>
                <a:spcPct val="90000"/>
              </a:lnSpc>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latin typeface="Verdana" charset="0"/>
              </a:rPr>
              <a:t>the </a:t>
            </a:r>
            <a:r>
              <a:rPr lang="en-US" i="1" smtClean="0">
                <a:latin typeface="Verdana" charset="0"/>
              </a:rPr>
              <a:t>Niña,</a:t>
            </a:r>
            <a:r>
              <a:rPr lang="en-US" smtClean="0">
                <a:latin typeface="Verdana" charset="0"/>
              </a:rPr>
              <a:t> the </a:t>
            </a:r>
            <a:r>
              <a:rPr lang="en-US" i="1" smtClean="0">
                <a:latin typeface="Verdana" charset="0"/>
              </a:rPr>
              <a:t>Pinta,</a:t>
            </a:r>
            <a:r>
              <a:rPr lang="en-US" smtClean="0">
                <a:latin typeface="Verdana" charset="0"/>
              </a:rPr>
              <a:t> and the </a:t>
            </a:r>
            <a:r>
              <a:rPr lang="en-US" i="1" smtClean="0">
                <a:latin typeface="Verdana" charset="0"/>
              </a:rPr>
              <a:t>Santa Maria</a:t>
            </a:r>
          </a:p>
          <a:p>
            <a:pPr marL="339725" indent="-339725" eaLnBrk="1" hangingPunct="1">
              <a:lnSpc>
                <a:spcPct val="90000"/>
              </a:lnSpc>
              <a:spcBef>
                <a:spcPts val="700"/>
              </a:spcBef>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800" smtClean="0">
                <a:latin typeface="Verdana" charset="0"/>
                <a:ea typeface="+mn-ea"/>
              </a:rPr>
              <a:t>A crew of about 90 men and boys</a:t>
            </a:r>
          </a:p>
          <a:p>
            <a:pPr marL="339725" indent="-339725" eaLnBrk="1" hangingPunct="1">
              <a:lnSpc>
                <a:spcPct val="90000"/>
              </a:lnSpc>
              <a:spcBef>
                <a:spcPts val="700"/>
              </a:spcBef>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800" smtClean="0">
                <a:latin typeface="Verdana" charset="0"/>
                <a:ea typeface="+mn-ea"/>
              </a:rPr>
              <a:t>The </a:t>
            </a:r>
            <a:r>
              <a:rPr lang="en-US" sz="2800" i="1" smtClean="0">
                <a:latin typeface="Verdana" charset="0"/>
                <a:ea typeface="+mn-ea"/>
              </a:rPr>
              <a:t>Santa Maria,</a:t>
            </a:r>
            <a:r>
              <a:rPr lang="en-US" sz="2800" smtClean="0">
                <a:latin typeface="Verdana" charset="0"/>
                <a:ea typeface="+mn-ea"/>
              </a:rPr>
              <a:t> at 100 feet in length, was the largest of the three ships; </a:t>
            </a:r>
          </a:p>
          <a:p>
            <a:pPr marL="339725" indent="-339725" eaLnBrk="1" hangingPunct="1">
              <a:lnSpc>
                <a:spcPct val="90000"/>
              </a:lnSpc>
              <a:spcBef>
                <a:spcPts val="700"/>
              </a:spcBef>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800" smtClean="0">
                <a:latin typeface="Verdana" charset="0"/>
                <a:ea typeface="+mn-ea"/>
              </a:rPr>
              <a:t>the </a:t>
            </a:r>
            <a:r>
              <a:rPr lang="en-US" sz="2800" i="1" smtClean="0">
                <a:latin typeface="Verdana" charset="0"/>
                <a:ea typeface="+mn-ea"/>
              </a:rPr>
              <a:t>Niña</a:t>
            </a:r>
            <a:r>
              <a:rPr lang="en-US" sz="2800" smtClean="0">
                <a:latin typeface="Verdana" charset="0"/>
                <a:ea typeface="+mn-ea"/>
              </a:rPr>
              <a:t> and the </a:t>
            </a:r>
            <a:r>
              <a:rPr lang="en-US" sz="2800" i="1" smtClean="0">
                <a:latin typeface="Verdana" charset="0"/>
                <a:ea typeface="+mn-ea"/>
              </a:rPr>
              <a:t>Pinta</a:t>
            </a:r>
            <a:r>
              <a:rPr lang="en-US" sz="2800" smtClean="0">
                <a:latin typeface="Verdana" charset="0"/>
                <a:ea typeface="+mn-ea"/>
              </a:rPr>
              <a:t> were 70-foot caravels. </a:t>
            </a:r>
          </a:p>
          <a:p>
            <a:pPr marL="339725" indent="-339725" eaLnBrk="1" hangingPunct="1">
              <a:lnSpc>
                <a:spcPct val="90000"/>
              </a:lnSpc>
              <a:spcBef>
                <a:spcPts val="700"/>
              </a:spcBef>
              <a:buFont typeface="Verdana"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800" smtClean="0">
                <a:latin typeface="Verdana" charset="0"/>
                <a:ea typeface="+mn-ea"/>
              </a:rPr>
              <a:t>Set sail on Aug 3, 1492 from port of Palos, Spain.</a:t>
            </a:r>
          </a:p>
        </p:txBody>
      </p:sp>
    </p:spTree>
    <p:extLst>
      <p:ext uri="{BB962C8B-B14F-4D97-AF65-F5344CB8AC3E}">
        <p14:creationId xmlns:p14="http://schemas.microsoft.com/office/powerpoint/2010/main" val="28204353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685800" y="463550"/>
            <a:ext cx="7772400" cy="14351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pPr>
            <a:r>
              <a:rPr lang="en-US" smtClean="0">
                <a:ea typeface="+mj-ea"/>
              </a:rPr>
              <a:t>Christopher Columbus</a:t>
            </a:r>
            <a:br>
              <a:rPr lang="en-US" smtClean="0">
                <a:ea typeface="+mj-ea"/>
              </a:rPr>
            </a:br>
            <a:r>
              <a:rPr lang="en-US" smtClean="0">
                <a:ea typeface="+mj-ea"/>
              </a:rPr>
              <a:t> </a:t>
            </a:r>
            <a:r>
              <a:rPr lang="en-US" sz="3600" smtClean="0">
                <a:ea typeface="+mj-ea"/>
              </a:rPr>
              <a:t>His 1</a:t>
            </a:r>
            <a:r>
              <a:rPr lang="en-US" sz="3600" baseline="30000" smtClean="0">
                <a:ea typeface="+mj-ea"/>
              </a:rPr>
              <a:t>st</a:t>
            </a:r>
            <a:r>
              <a:rPr lang="en-US" sz="3600" smtClean="0">
                <a:ea typeface="+mj-ea"/>
              </a:rPr>
              <a:t> Voyage	</a:t>
            </a:r>
          </a:p>
        </p:txBody>
      </p:sp>
      <p:sp>
        <p:nvSpPr>
          <p:cNvPr id="22530" name="Rectangle 2"/>
          <p:cNvSpPr>
            <a:spLocks noGrp="1" noChangeArrowheads="1"/>
          </p:cNvSpPr>
          <p:nvPr>
            <p:ph type="body" idx="4294967295"/>
          </p:nvPr>
        </p:nvSpPr>
        <p:spPr>
          <a:xfrm>
            <a:off x="685800" y="1981200"/>
            <a:ext cx="7772400" cy="4662488"/>
          </a:xfrm>
        </p:spPr>
        <p:txBody>
          <a:bodyPr/>
          <a:lstStyle/>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Voyage into uncharted waters.</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Made good time, but it was much further than he thought.</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Had to ration food &amp; drink.</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October 10</a:t>
            </a:r>
            <a:r>
              <a:rPr lang="en-US" baseline="30000" smtClean="0">
                <a:ea typeface="+mn-ea"/>
              </a:rPr>
              <a:t>th</a:t>
            </a:r>
            <a:r>
              <a:rPr lang="en-US" smtClean="0">
                <a:ea typeface="+mn-ea"/>
              </a:rPr>
              <a:t> crew became mutinous..wanted to turn back</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Oct 12</a:t>
            </a:r>
            <a:r>
              <a:rPr lang="en-US" baseline="30000" smtClean="0">
                <a:ea typeface="+mn-ea"/>
              </a:rPr>
              <a:t>th</a:t>
            </a:r>
            <a:r>
              <a:rPr lang="en-US" smtClean="0">
                <a:ea typeface="+mn-ea"/>
              </a:rPr>
              <a:t>..sighted land “Tierra, tierra.”</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Landed in the Bahamas.</a:t>
            </a:r>
          </a:p>
          <a:p>
            <a:pPr marL="339725" indent="-339725" eaLnBrk="1" hangingPunct="1">
              <a:lnSpc>
                <a:spcPct val="90000"/>
              </a:lnSpc>
              <a:buClrTx/>
              <a:buSz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smtClean="0">
              <a:ea typeface="+mn-ea"/>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24200"/>
            <a:ext cx="2209800" cy="1938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3945877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685800" y="463550"/>
            <a:ext cx="7772400" cy="14351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Christopher Columbus</a:t>
            </a:r>
            <a:br>
              <a:rPr lang="en-US" smtClean="0">
                <a:ea typeface="+mj-ea"/>
              </a:rPr>
            </a:br>
            <a:endParaRPr lang="en-US" smtClean="0">
              <a:ea typeface="+mj-ea"/>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19200"/>
            <a:ext cx="5105400"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5" name="Rectangle 3"/>
          <p:cNvSpPr>
            <a:spLocks noChangeArrowheads="1"/>
          </p:cNvSpPr>
          <p:nvPr/>
        </p:nvSpPr>
        <p:spPr bwMode="auto">
          <a:xfrm>
            <a:off x="430213" y="2057400"/>
            <a:ext cx="205581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a:solidFill>
                  <a:srgbClr val="000000"/>
                </a:solidFill>
                <a:ea typeface="Arial Unicode MS" charset="0"/>
              </a:rPr>
              <a:t>1</a:t>
            </a:r>
            <a:r>
              <a:rPr lang="en-US" sz="3600" baseline="30000">
                <a:solidFill>
                  <a:srgbClr val="000000"/>
                </a:solidFill>
                <a:ea typeface="Arial Unicode MS" charset="0"/>
              </a:rPr>
              <a:t>st</a:t>
            </a:r>
            <a:r>
              <a:rPr lang="en-US" sz="3600">
                <a:solidFill>
                  <a:srgbClr val="000000"/>
                </a:solidFill>
                <a:ea typeface="Arial Unicode MS" charset="0"/>
              </a:rPr>
              <a:t> Voyage</a:t>
            </a:r>
          </a:p>
        </p:txBody>
      </p:sp>
    </p:spTree>
    <p:extLst>
      <p:ext uri="{BB962C8B-B14F-4D97-AF65-F5344CB8AC3E}">
        <p14:creationId xmlns:p14="http://schemas.microsoft.com/office/powerpoint/2010/main" val="25417996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685800" y="523875"/>
            <a:ext cx="7772400" cy="1312863"/>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Christopher Columbus</a:t>
            </a:r>
            <a:br>
              <a:rPr lang="en-US" smtClean="0">
                <a:ea typeface="+mj-ea"/>
              </a:rPr>
            </a:br>
            <a:r>
              <a:rPr lang="en-US" sz="3600" smtClean="0">
                <a:ea typeface="+mj-ea"/>
              </a:rPr>
              <a:t>Discoveries/Outcomes</a:t>
            </a:r>
          </a:p>
        </p:txBody>
      </p:sp>
      <p:sp>
        <p:nvSpPr>
          <p:cNvPr id="24578" name="Rectangle 2"/>
          <p:cNvSpPr>
            <a:spLocks noGrp="1" noChangeArrowheads="1"/>
          </p:cNvSpPr>
          <p:nvPr>
            <p:ph type="body" idx="4294967295"/>
          </p:nvPr>
        </p:nvSpPr>
        <p:spPr>
          <a:xfrm>
            <a:off x="685800" y="1981200"/>
            <a:ext cx="7772400" cy="4114800"/>
          </a:xfrm>
        </p:spPr>
        <p:txBody>
          <a:bodyPr/>
          <a:lstStyle/>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Explored Cuba and Hispaniola (Haiti and Dominican Republic)</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Met Native Americans (Taino) and traded gold with them.</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Returned to Palos on March 15</a:t>
            </a:r>
            <a:r>
              <a:rPr lang="en-US" baseline="30000" smtClean="0">
                <a:ea typeface="+mn-ea"/>
              </a:rPr>
              <a:t>th</a:t>
            </a:r>
            <a:r>
              <a:rPr lang="en-US" smtClean="0">
                <a:ea typeface="+mn-ea"/>
              </a:rPr>
              <a:t>.</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Made three more voyages to explore the Caribbean region. </a:t>
            </a:r>
            <a:r>
              <a:rPr lang="en-US" smtClean="0">
                <a:ea typeface="+mn-ea"/>
                <a:cs typeface="Times New Roman" charset="0"/>
              </a:rPr>
              <a:t>1493-1496, 1498-1500, 1502-1504</a:t>
            </a:r>
          </a:p>
        </p:txBody>
      </p:sp>
    </p:spTree>
    <p:extLst>
      <p:ext uri="{BB962C8B-B14F-4D97-AF65-F5344CB8AC3E}">
        <p14:creationId xmlns:p14="http://schemas.microsoft.com/office/powerpoint/2010/main" val="20491647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685800" y="523875"/>
            <a:ext cx="7772400" cy="1312863"/>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Christopher Columbus</a:t>
            </a:r>
            <a:br>
              <a:rPr lang="en-US" smtClean="0">
                <a:ea typeface="+mj-ea"/>
              </a:rPr>
            </a:br>
            <a:r>
              <a:rPr lang="en-US" sz="3600" smtClean="0">
                <a:ea typeface="+mj-ea"/>
              </a:rPr>
              <a:t>Opinion</a:t>
            </a:r>
          </a:p>
        </p:txBody>
      </p:sp>
      <p:sp>
        <p:nvSpPr>
          <p:cNvPr id="25602" name="Rectangle 2"/>
          <p:cNvSpPr>
            <a:spLocks noGrp="1" noChangeArrowheads="1"/>
          </p:cNvSpPr>
          <p:nvPr>
            <p:ph type="body" idx="4294967295"/>
          </p:nvPr>
        </p:nvSpPr>
        <p:spPr>
          <a:xfrm>
            <a:off x="685800" y="1981200"/>
            <a:ext cx="7772400" cy="4114800"/>
          </a:xfrm>
        </p:spPr>
        <p:txBody>
          <a:bodyPr/>
          <a:lstStyle/>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Did not “discover” America since many native peoples were already there.</a:t>
            </a:r>
          </a:p>
          <a:p>
            <a:pPr marL="739775" lvl="1" indent="-28257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t>Maybe they came from Asia</a:t>
            </a:r>
          </a:p>
          <a:p>
            <a:pPr marL="739775" lvl="1" indent="-28257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t>Maybe Vikings and other sailors came before him.</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Started commerce between Europe and Americas</a:t>
            </a:r>
          </a:p>
          <a:p>
            <a:pPr marL="339725" indent="-339725" eaLnBrk="1" hangingPunct="1">
              <a:lnSpc>
                <a:spcPct val="90000"/>
              </a:lnSpc>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Was an excellent sailor and explorer.</a:t>
            </a:r>
          </a:p>
        </p:txBody>
      </p:sp>
    </p:spTree>
    <p:extLst>
      <p:ext uri="{BB962C8B-B14F-4D97-AF65-F5344CB8AC3E}">
        <p14:creationId xmlns:p14="http://schemas.microsoft.com/office/powerpoint/2010/main" val="37822413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FOR </a:t>
            </a:r>
            <a:r>
              <a:rPr lang="en-US">
                <a:solidFill>
                  <a:srgbClr val="F8F834"/>
                </a:solidFill>
              </a:rPr>
              <a:t>GOLD</a:t>
            </a:r>
            <a:r>
              <a:rPr lang="en-US"/>
              <a:t>, </a:t>
            </a:r>
            <a:r>
              <a:rPr lang="en-US">
                <a:solidFill>
                  <a:schemeClr val="tx1"/>
                </a:solidFill>
              </a:rPr>
              <a:t>GOD</a:t>
            </a:r>
            <a:r>
              <a:rPr lang="en-US"/>
              <a:t>, and </a:t>
            </a:r>
            <a:r>
              <a:rPr lang="en-US">
                <a:solidFill>
                  <a:srgbClr val="CB2605"/>
                </a:solidFill>
              </a:rPr>
              <a:t>GLORY</a:t>
            </a:r>
            <a:r>
              <a:rPr lang="en-US"/>
              <a:t>! </a:t>
            </a:r>
          </a:p>
        </p:txBody>
      </p:sp>
      <p:sp>
        <p:nvSpPr>
          <p:cNvPr id="10243" name="Rectangle 3"/>
          <p:cNvSpPr>
            <a:spLocks noGrp="1" noChangeArrowheads="1"/>
          </p:cNvSpPr>
          <p:nvPr>
            <p:ph type="body" sz="half" idx="1"/>
          </p:nvPr>
        </p:nvSpPr>
        <p:spPr>
          <a:xfrm>
            <a:off x="152400" y="1600200"/>
            <a:ext cx="4038600" cy="4411663"/>
          </a:xfrm>
          <a:solidFill>
            <a:schemeClr val="folHlink"/>
          </a:solidFill>
          <a:ln>
            <a:solidFill>
              <a:schemeClr val="tx1"/>
            </a:solidFill>
            <a:miter lim="800000"/>
            <a:headEnd/>
            <a:tailEnd/>
          </a:ln>
        </p:spPr>
        <p:txBody>
          <a:bodyPr/>
          <a:lstStyle/>
          <a:p>
            <a:r>
              <a:rPr lang="en-US" sz="2600" b="1" u="sng">
                <a:solidFill>
                  <a:srgbClr val="F8F834"/>
                </a:solidFill>
              </a:rPr>
              <a:t>GOLD! (WEALTH! )</a:t>
            </a:r>
            <a:r>
              <a:rPr lang="en-US" sz="2400" u="sng">
                <a:solidFill>
                  <a:srgbClr val="F8F834"/>
                </a:solidFill>
              </a:rPr>
              <a:t> </a:t>
            </a:r>
          </a:p>
          <a:p>
            <a:pPr lvl="1"/>
            <a:r>
              <a:rPr lang="en-US" sz="2200">
                <a:solidFill>
                  <a:srgbClr val="008000"/>
                </a:solidFill>
              </a:rPr>
              <a:t>New spices in Europe (introduced during the </a:t>
            </a:r>
            <a:r>
              <a:rPr lang="en-US" sz="2200" u="sng">
                <a:solidFill>
                  <a:srgbClr val="008000"/>
                </a:solidFill>
              </a:rPr>
              <a:t>Crusades</a:t>
            </a:r>
            <a:r>
              <a:rPr lang="en-US" sz="2200">
                <a:solidFill>
                  <a:srgbClr val="008000"/>
                </a:solidFill>
              </a:rPr>
              <a:t>) =    demand for the spices.</a:t>
            </a:r>
          </a:p>
          <a:p>
            <a:pPr lvl="1"/>
            <a:r>
              <a:rPr lang="en-US" sz="2200">
                <a:solidFill>
                  <a:srgbClr val="008000"/>
                </a:solidFill>
              </a:rPr>
              <a:t>Europeans wanted to </a:t>
            </a:r>
            <a:r>
              <a:rPr lang="en-US" sz="2200" b="1" u="sng">
                <a:solidFill>
                  <a:srgbClr val="008000"/>
                </a:solidFill>
              </a:rPr>
              <a:t>cut out the middle man</a:t>
            </a:r>
            <a:r>
              <a:rPr lang="en-US" sz="2200">
                <a:solidFill>
                  <a:srgbClr val="008000"/>
                </a:solidFill>
              </a:rPr>
              <a:t> !  </a:t>
            </a:r>
          </a:p>
          <a:p>
            <a:pPr lvl="1"/>
            <a:r>
              <a:rPr lang="en-US" sz="2200">
                <a:solidFill>
                  <a:srgbClr val="008000"/>
                </a:solidFill>
              </a:rPr>
              <a:t>Europeans try to find new trade routes because they want new sources of wealth. </a:t>
            </a:r>
          </a:p>
        </p:txBody>
      </p:sp>
      <p:sp>
        <p:nvSpPr>
          <p:cNvPr id="10245" name="Line 5"/>
          <p:cNvSpPr>
            <a:spLocks noChangeShapeType="1"/>
          </p:cNvSpPr>
          <p:nvPr/>
        </p:nvSpPr>
        <p:spPr bwMode="auto">
          <a:xfrm flipV="1">
            <a:off x="2667000" y="28194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0248" name="Group 8"/>
          <p:cNvGrpSpPr>
            <a:grpSpLocks noChangeAspect="1"/>
          </p:cNvGrpSpPr>
          <p:nvPr>
            <p:ph sz="half" idx="2"/>
          </p:nvPr>
        </p:nvGrpSpPr>
        <p:grpSpPr bwMode="auto">
          <a:xfrm>
            <a:off x="4724400" y="1905000"/>
            <a:ext cx="3278188" cy="3657600"/>
            <a:chOff x="1608" y="771"/>
            <a:chExt cx="2544" cy="2779"/>
          </a:xfrm>
        </p:grpSpPr>
        <p:sp>
          <p:nvSpPr>
            <p:cNvPr id="10247" name="AutoShape 7"/>
            <p:cNvSpPr>
              <a:spLocks noChangeAspect="1" noChangeArrowheads="1" noTextEdit="1"/>
            </p:cNvSpPr>
            <p:nvPr/>
          </p:nvSpPr>
          <p:spPr bwMode="auto">
            <a:xfrm>
              <a:off x="1608" y="771"/>
              <a:ext cx="2544" cy="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1" name="_s10251"/>
            <p:cNvSpPr>
              <a:spLocks noChangeArrowheads="1" noTextEdit="1"/>
            </p:cNvSpPr>
            <p:nvPr/>
          </p:nvSpPr>
          <p:spPr bwMode="auto">
            <a:xfrm>
              <a:off x="1950" y="937"/>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10252" name="_s10252"/>
            <p:cNvSpPr>
              <a:spLocks noChangeArrowheads="1" noTextEdit="1"/>
            </p:cNvSpPr>
            <p:nvPr/>
          </p:nvSpPr>
          <p:spPr bwMode="auto">
            <a:xfrm rot="7200000">
              <a:off x="2205" y="1377"/>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10254" name="_s10254"/>
            <p:cNvSpPr>
              <a:spLocks noChangeArrowheads="1" noTextEdit="1"/>
            </p:cNvSpPr>
            <p:nvPr/>
          </p:nvSpPr>
          <p:spPr bwMode="auto">
            <a:xfrm rot="14400000">
              <a:off x="1696" y="1379"/>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10249" name="_s10249"/>
            <p:cNvSpPr>
              <a:spLocks noChangeArrowheads="1"/>
            </p:cNvSpPr>
            <p:nvPr/>
          </p:nvSpPr>
          <p:spPr bwMode="auto">
            <a:xfrm>
              <a:off x="3390" y="1278"/>
              <a:ext cx="74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1600" b="1"/>
                <a:t> Italians</a:t>
              </a:r>
            </a:p>
            <a:p>
              <a:pPr algn="ctr"/>
              <a:r>
                <a:rPr lang="en-US" sz="1600" b="1"/>
                <a:t>sell it </a:t>
              </a:r>
            </a:p>
            <a:p>
              <a:pPr algn="ctr"/>
              <a:r>
                <a:rPr lang="en-US" sz="1600" b="1"/>
                <a:t>to Europe</a:t>
              </a:r>
            </a:p>
            <a:p>
              <a:pPr algn="ctr"/>
              <a:r>
                <a:rPr lang="en-US" sz="1600" b="1"/>
                <a:t> for </a:t>
              </a:r>
            </a:p>
            <a:p>
              <a:pPr algn="ctr"/>
              <a:r>
                <a:rPr lang="en-US" sz="1600" b="1"/>
                <a:t>MORE $$$</a:t>
              </a:r>
            </a:p>
          </p:txBody>
        </p:sp>
        <p:sp>
          <p:nvSpPr>
            <p:cNvPr id="10250" name="_s10250"/>
            <p:cNvSpPr>
              <a:spLocks noChangeArrowheads="1"/>
            </p:cNvSpPr>
            <p:nvPr/>
          </p:nvSpPr>
          <p:spPr bwMode="auto">
            <a:xfrm>
              <a:off x="2507" y="2807"/>
              <a:ext cx="74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1600" b="1"/>
                <a:t>   Europe buys </a:t>
              </a:r>
            </a:p>
            <a:p>
              <a:pPr algn="ctr"/>
              <a:r>
                <a:rPr lang="en-US" sz="1600" b="1"/>
                <a:t>it  for a </a:t>
              </a:r>
            </a:p>
            <a:p>
              <a:pPr algn="ctr"/>
              <a:r>
                <a:rPr lang="en-US" sz="1600" b="1"/>
                <a:t>higher price</a:t>
              </a:r>
              <a:endParaRPr lang="en-US" b="1"/>
            </a:p>
          </p:txBody>
        </p:sp>
        <p:sp>
          <p:nvSpPr>
            <p:cNvPr id="10253" name="_s10253"/>
            <p:cNvSpPr>
              <a:spLocks noChangeArrowheads="1"/>
            </p:cNvSpPr>
            <p:nvPr/>
          </p:nvSpPr>
          <p:spPr bwMode="auto">
            <a:xfrm>
              <a:off x="1624" y="1278"/>
              <a:ext cx="74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endParaRPr lang="en-US" sz="1600" b="1"/>
            </a:p>
            <a:p>
              <a:pPr algn="ctr"/>
              <a:r>
                <a:rPr lang="en-US" sz="1600" b="1"/>
                <a:t>Muslims sold </a:t>
              </a:r>
            </a:p>
            <a:p>
              <a:pPr algn="ctr"/>
              <a:r>
                <a:rPr lang="en-US" sz="1600" b="1"/>
                <a:t>Spices to Italians </a:t>
              </a:r>
            </a:p>
            <a:p>
              <a:pPr algn="ctr"/>
              <a:r>
                <a:rPr lang="en-US" sz="1600" b="1"/>
                <a:t>for lots of $</a:t>
              </a:r>
            </a:p>
          </p:txBody>
        </p:sp>
      </p:grpSp>
    </p:spTree>
    <p:extLst>
      <p:ext uri="{BB962C8B-B14F-4D97-AF65-F5344CB8AC3E}">
        <p14:creationId xmlns:p14="http://schemas.microsoft.com/office/powerpoint/2010/main" val="15323747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1" y="313953"/>
            <a:ext cx="8228160" cy="1062832"/>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Exploration Explodes</a:t>
            </a:r>
          </a:p>
        </p:txBody>
      </p:sp>
      <p:sp>
        <p:nvSpPr>
          <p:cNvPr id="8194" name="Rectangle 2"/>
          <p:cNvSpPr>
            <a:spLocks noGrp="1" noChangeArrowheads="1"/>
          </p:cNvSpPr>
          <p:nvPr>
            <p:ph type="body" idx="1"/>
          </p:nvPr>
        </p:nvSpPr>
        <p:spPr>
          <a:xfrm>
            <a:off x="456481" y="1604329"/>
            <a:ext cx="8228160" cy="4444307"/>
          </a:xfrm>
          <a:ln/>
        </p:spPr>
        <p:txBody>
          <a:bodyPr/>
          <a:lstStyle/>
          <a:p>
            <a:pPr marL="391686" indent="-293764">
              <a:buClr>
                <a:srgbClr val="FFCC99"/>
              </a:buClr>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Within years of Columbus “discovering” America, Ferdinand Magellan's crew completed the first “circumnavigation” of the globe.  Although Magellan was actually killed in the Philippines, he still receives credit because it was his crew.</a:t>
            </a:r>
          </a:p>
        </p:txBody>
      </p:sp>
    </p:spTree>
    <p:extLst>
      <p:ext uri="{BB962C8B-B14F-4D97-AF65-F5344CB8AC3E}">
        <p14:creationId xmlns:p14="http://schemas.microsoft.com/office/powerpoint/2010/main" val="24491895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382"/>
            <a:ext cx="9123840" cy="6428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7787075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481" y="313953"/>
            <a:ext cx="8228160" cy="1062832"/>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Overseas Empires</a:t>
            </a:r>
          </a:p>
        </p:txBody>
      </p:sp>
      <p:sp>
        <p:nvSpPr>
          <p:cNvPr id="10242" name="Rectangle 2"/>
          <p:cNvSpPr>
            <a:spLocks noGrp="1" noChangeArrowheads="1"/>
          </p:cNvSpPr>
          <p:nvPr>
            <p:ph type="body" idx="1"/>
          </p:nvPr>
        </p:nvSpPr>
        <p:spPr>
          <a:xfrm>
            <a:off x="456481" y="1604329"/>
            <a:ext cx="8228160" cy="4444307"/>
          </a:xfrm>
          <a:ln/>
        </p:spPr>
        <p:txBody>
          <a:bodyPr/>
          <a:lstStyle/>
          <a:p>
            <a:pPr marL="391686" indent="-293764">
              <a:buClr>
                <a:srgbClr val="FFCC99"/>
              </a:buClr>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The European powers quickly started gobbling up the “available” lands that were being discovered </a:t>
            </a:r>
          </a:p>
          <a:p>
            <a:pPr marL="391686" indent="-293764">
              <a:buClr>
                <a:srgbClr val="FFCC99"/>
              </a:buClr>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The Portuguese set themselves up along the African coast, in India, and in Brazil</a:t>
            </a:r>
          </a:p>
          <a:p>
            <a:pPr marL="391686" indent="-293764">
              <a:buClr>
                <a:srgbClr val="FFCC99"/>
              </a:buCl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p>
        </p:txBody>
      </p:sp>
    </p:spTree>
    <p:extLst>
      <p:ext uri="{BB962C8B-B14F-4D97-AF65-F5344CB8AC3E}">
        <p14:creationId xmlns:p14="http://schemas.microsoft.com/office/powerpoint/2010/main" val="30922636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6481" y="313953"/>
            <a:ext cx="8228160" cy="1062832"/>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The Spanish Empire</a:t>
            </a:r>
          </a:p>
        </p:txBody>
      </p:sp>
      <p:sp>
        <p:nvSpPr>
          <p:cNvPr id="11266" name="Rectangle 2"/>
          <p:cNvSpPr>
            <a:spLocks noGrp="1" noChangeArrowheads="1"/>
          </p:cNvSpPr>
          <p:nvPr>
            <p:ph type="body" idx="1"/>
          </p:nvPr>
        </p:nvSpPr>
        <p:spPr>
          <a:xfrm>
            <a:off x="456481" y="1604329"/>
            <a:ext cx="8228160" cy="4444307"/>
          </a:xfrm>
          <a:ln/>
        </p:spPr>
        <p:txBody>
          <a:bodyPr/>
          <a:lstStyle/>
          <a:p>
            <a:pPr marL="391686" indent="-293764">
              <a:buClr>
                <a:srgbClr val="FFCC99"/>
              </a:buClr>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The Spanish conquerors (conquistadors) came to the Americas for two reasons	</a:t>
            </a:r>
          </a:p>
          <a:p>
            <a:pPr marL="1566743" lvl="1" indent="-519848">
              <a:buClr>
                <a:srgbClr val="FFCC99"/>
              </a:buClr>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To Spread Christianity, and to get RICH!!!</a:t>
            </a:r>
          </a:p>
          <a:p>
            <a:pPr marL="391686" indent="-293764">
              <a:buClr>
                <a:srgbClr val="FFCC99"/>
              </a:buClr>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They set up a system of trade known as the “triangle trade.”</a:t>
            </a:r>
          </a:p>
        </p:txBody>
      </p:sp>
    </p:spTree>
    <p:extLst>
      <p:ext uri="{BB962C8B-B14F-4D97-AF65-F5344CB8AC3E}">
        <p14:creationId xmlns:p14="http://schemas.microsoft.com/office/powerpoint/2010/main" val="239940181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207382"/>
            <a:ext cx="8709120" cy="6428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023582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Middle Passage</a:t>
            </a:r>
          </a:p>
        </p:txBody>
      </p:sp>
      <p:sp>
        <p:nvSpPr>
          <p:cNvPr id="13314" name="Rectangle 2"/>
          <p:cNvSpPr>
            <a:spLocks noGrp="1" noChangeArrowheads="1"/>
          </p:cNvSpPr>
          <p:nvPr>
            <p:ph type="body" idx="1"/>
          </p:nvPr>
        </p:nvSpPr>
        <p:spPr>
          <a:xfrm>
            <a:off x="414720" y="1124759"/>
            <a:ext cx="4014720" cy="5304076"/>
          </a:xfrm>
          <a:ln/>
        </p:spPr>
        <p:txBody>
          <a:bodyPr>
            <a:normAutofit lnSpcReduction="10000"/>
          </a:bodyPr>
          <a:lstStyle/>
          <a:p>
            <a:pPr marL="391686" indent="-293764">
              <a:buClr>
                <a:srgbClr val="FFCC99"/>
              </a:buClr>
              <a:buSzPct val="45000"/>
              <a:buFont typeface="Wingdings" charset="0"/>
              <a:buChar char=""/>
              <a:tabLst>
                <a:tab pos="656650" algn="l"/>
                <a:tab pos="1313299" algn="l"/>
                <a:tab pos="1969949" algn="l"/>
                <a:tab pos="2626599" algn="l"/>
                <a:tab pos="3283248" algn="l"/>
                <a:tab pos="3939898" algn="l"/>
              </a:tabLst>
            </a:pPr>
            <a:r>
              <a:rPr lang="en-US" sz="2900" dirty="0"/>
              <a:t>The 3000 mile stretch between Africa and America</a:t>
            </a:r>
          </a:p>
          <a:p>
            <a:pPr marL="391686" indent="-293764">
              <a:buClr>
                <a:srgbClr val="FFCC99"/>
              </a:buClr>
              <a:buSzPct val="45000"/>
              <a:buFont typeface="Wingdings" charset="0"/>
              <a:buChar char=""/>
              <a:tabLst>
                <a:tab pos="656650" algn="l"/>
                <a:tab pos="1313299" algn="l"/>
                <a:tab pos="1969949" algn="l"/>
                <a:tab pos="2626599" algn="l"/>
                <a:tab pos="3283248" algn="l"/>
                <a:tab pos="3939898" algn="l"/>
              </a:tabLst>
            </a:pPr>
            <a:r>
              <a:rPr lang="en-US" sz="2900" dirty="0" smtClean="0"/>
              <a:t>Most Africans were captured by other Africans</a:t>
            </a:r>
            <a:endParaRPr lang="en-US" sz="2900" dirty="0"/>
          </a:p>
          <a:p>
            <a:pPr marL="391686" indent="-293764">
              <a:buClr>
                <a:srgbClr val="FFCC99"/>
              </a:buClr>
              <a:buSzPct val="45000"/>
              <a:buFont typeface="Wingdings" charset="0"/>
              <a:buChar char=""/>
              <a:tabLst>
                <a:tab pos="656650" algn="l"/>
                <a:tab pos="1313299" algn="l"/>
                <a:tab pos="1969949" algn="l"/>
                <a:tab pos="2626599" algn="l"/>
                <a:tab pos="3283248" algn="l"/>
                <a:tab pos="3939898" algn="l"/>
              </a:tabLst>
            </a:pPr>
            <a:r>
              <a:rPr lang="en-US" sz="2900" dirty="0"/>
              <a:t>The economic</a:t>
            </a:r>
          </a:p>
          <a:p>
            <a:pPr marL="1566743" lvl="1" indent="-519848">
              <a:buClr>
                <a:srgbClr val="FFCC99"/>
              </a:buClr>
              <a:buSzPct val="75000"/>
              <a:buFont typeface="Symbol" charset="0"/>
              <a:buChar char=""/>
              <a:tabLst>
                <a:tab pos="656650" algn="l"/>
                <a:tab pos="1313299" algn="l"/>
                <a:tab pos="1969949" algn="l"/>
                <a:tab pos="2626599" algn="l"/>
                <a:tab pos="3283248" algn="l"/>
                <a:tab pos="3939898" algn="l"/>
              </a:tabLst>
            </a:pPr>
            <a:r>
              <a:rPr lang="en-US" sz="2500" dirty="0"/>
              <a:t>Tightly packed = more money</a:t>
            </a:r>
          </a:p>
          <a:p>
            <a:pPr marL="1566743" lvl="1" indent="-519848">
              <a:buClr>
                <a:srgbClr val="FFCC99"/>
              </a:buClr>
              <a:buSzPct val="75000"/>
              <a:buFont typeface="Symbol" charset="0"/>
              <a:buChar char=""/>
              <a:tabLst>
                <a:tab pos="656650" algn="l"/>
                <a:tab pos="1313299" algn="l"/>
                <a:tab pos="1969949" algn="l"/>
                <a:tab pos="2626599" algn="l"/>
                <a:tab pos="3283248" algn="l"/>
                <a:tab pos="3939898" algn="l"/>
              </a:tabLst>
            </a:pPr>
            <a:r>
              <a:rPr lang="en-US" sz="2500" dirty="0"/>
              <a:t>10 – 24 million with a 5% mortality</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920" y="247707"/>
            <a:ext cx="2056320" cy="65022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422757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481" y="313953"/>
            <a:ext cx="8228160" cy="1062832"/>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An Enslaved Person's Life</a:t>
            </a:r>
          </a:p>
        </p:txBody>
      </p:sp>
      <p:sp>
        <p:nvSpPr>
          <p:cNvPr id="14338" name="Rectangle 2"/>
          <p:cNvSpPr>
            <a:spLocks noGrp="1" noChangeArrowheads="1"/>
          </p:cNvSpPr>
          <p:nvPr>
            <p:ph type="body" idx="1"/>
          </p:nvPr>
        </p:nvSpPr>
        <p:spPr>
          <a:xfrm>
            <a:off x="456480" y="1604329"/>
            <a:ext cx="4014720" cy="4444307"/>
          </a:xfrm>
          <a:ln/>
        </p:spPr>
        <p:txBody>
          <a:bodyPr/>
          <a:lstStyle/>
          <a:p>
            <a:pPr marL="391686" indent="-293764">
              <a:buClr>
                <a:srgbClr val="FFCC99"/>
              </a:buClr>
              <a:buSzPct val="45000"/>
              <a:buFont typeface="Wingdings" charset="0"/>
              <a:buChar char=""/>
              <a:tabLst>
                <a:tab pos="656650" algn="l"/>
                <a:tab pos="1313299" algn="l"/>
                <a:tab pos="1969949" algn="l"/>
                <a:tab pos="2626599" algn="l"/>
                <a:tab pos="3283248" algn="l"/>
                <a:tab pos="3939898" algn="l"/>
              </a:tabLst>
            </a:pPr>
            <a:r>
              <a:rPr lang="en-US" sz="2900"/>
              <a:t>After arriving in America, Africans would be auctioned off to work, generally as laborers</a:t>
            </a:r>
          </a:p>
          <a:p>
            <a:pPr marL="391686" indent="-293764">
              <a:buClr>
                <a:srgbClr val="FFCC99"/>
              </a:buClr>
              <a:buSzPct val="45000"/>
              <a:buFont typeface="Wingdings" charset="0"/>
              <a:buChar char=""/>
              <a:tabLst>
                <a:tab pos="656650" algn="l"/>
                <a:tab pos="1313299" algn="l"/>
                <a:tab pos="1969949" algn="l"/>
                <a:tab pos="2626599" algn="l"/>
                <a:tab pos="3283248" algn="l"/>
                <a:tab pos="3939898" algn="l"/>
              </a:tabLst>
            </a:pPr>
            <a:r>
              <a:rPr lang="en-US" sz="2900"/>
              <a:t>Africans were viewed as a unit of labor, as something fit for hard work to be exploited</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00" y="1510719"/>
            <a:ext cx="3237120" cy="4088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472783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GOD (Spread of Christianity)</a:t>
            </a:r>
          </a:p>
        </p:txBody>
      </p:sp>
      <p:sp>
        <p:nvSpPr>
          <p:cNvPr id="17411" name="Rectangle 3"/>
          <p:cNvSpPr>
            <a:spLocks noGrp="1" noChangeArrowheads="1"/>
          </p:cNvSpPr>
          <p:nvPr>
            <p:ph type="body" idx="1"/>
          </p:nvPr>
        </p:nvSpPr>
        <p:spPr/>
        <p:txBody>
          <a:bodyPr/>
          <a:lstStyle/>
          <a:p>
            <a:r>
              <a:rPr lang="en-US"/>
              <a:t>The Crusades pushed Christians to feel it was their duty to spread their religion and convert people to Christianity ( and not to be Muslim) </a:t>
            </a:r>
          </a:p>
          <a:p>
            <a:r>
              <a:rPr lang="en-US"/>
              <a:t>Bartolomeu Dias – </a:t>
            </a:r>
            <a:r>
              <a:rPr lang="ja-JP" altLang="en-US">
                <a:latin typeface="Arial"/>
              </a:rPr>
              <a:t>“</a:t>
            </a:r>
            <a:r>
              <a:rPr lang="en-US"/>
              <a:t> </a:t>
            </a:r>
            <a:r>
              <a:rPr lang="en-US" i="1"/>
              <a:t>To serve God and His Majesty, to give light to those who were in darkness, and to grow rich as all men desire to do.</a:t>
            </a:r>
            <a:r>
              <a:rPr lang="ja-JP" altLang="en-US" i="1">
                <a:latin typeface="Arial"/>
              </a:rPr>
              <a:t>”</a:t>
            </a:r>
            <a:r>
              <a:rPr lang="en-US" i="1"/>
              <a:t>:</a:t>
            </a:r>
            <a:endParaRPr lang="en-US"/>
          </a:p>
        </p:txBody>
      </p:sp>
    </p:spTree>
    <p:extLst>
      <p:ext uri="{BB962C8B-B14F-4D97-AF65-F5344CB8AC3E}">
        <p14:creationId xmlns:p14="http://schemas.microsoft.com/office/powerpoint/2010/main" val="26577250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57200"/>
            <a:ext cx="7772400" cy="1462088"/>
          </a:xfrm>
        </p:spPr>
        <p:txBody>
          <a:bodyPr/>
          <a:lstStyle/>
          <a:p>
            <a:r>
              <a:rPr lang="en-US"/>
              <a:t>GLORY ! </a:t>
            </a:r>
          </a:p>
        </p:txBody>
      </p:sp>
      <p:sp>
        <p:nvSpPr>
          <p:cNvPr id="18435" name="Rectangle 3"/>
          <p:cNvSpPr>
            <a:spLocks noGrp="1" noChangeArrowheads="1"/>
          </p:cNvSpPr>
          <p:nvPr>
            <p:ph type="body" idx="1"/>
          </p:nvPr>
        </p:nvSpPr>
        <p:spPr/>
        <p:txBody>
          <a:bodyPr/>
          <a:lstStyle/>
          <a:p>
            <a:r>
              <a:rPr lang="en-US"/>
              <a:t>BEING </a:t>
            </a:r>
            <a:r>
              <a:rPr lang="ja-JP" altLang="en-US">
                <a:latin typeface="Arial"/>
              </a:rPr>
              <a:t>“</a:t>
            </a:r>
            <a:r>
              <a:rPr lang="en-US"/>
              <a:t>The FIRST!</a:t>
            </a:r>
            <a:r>
              <a:rPr lang="ja-JP" altLang="en-US">
                <a:latin typeface="Arial"/>
              </a:rPr>
              <a:t>”</a:t>
            </a:r>
            <a:endParaRPr lang="en-US"/>
          </a:p>
          <a:p>
            <a:r>
              <a:rPr lang="en-US"/>
              <a:t> First to: Find an spice?</a:t>
            </a:r>
          </a:p>
          <a:p>
            <a:pPr lvl="4">
              <a:buFont typeface="Times New Roman" charset="0"/>
              <a:buNone/>
            </a:pPr>
            <a:r>
              <a:rPr lang="en-US"/>
              <a:t>      </a:t>
            </a:r>
            <a:r>
              <a:rPr lang="en-US" sz="3200"/>
              <a:t>Find a area?</a:t>
            </a:r>
          </a:p>
          <a:p>
            <a:pPr lvl="4">
              <a:buFont typeface="Times New Roman" charset="0"/>
              <a:buNone/>
            </a:pPr>
            <a:r>
              <a:rPr lang="en-US" sz="3200"/>
              <a:t>	  Create a trading port?</a:t>
            </a:r>
          </a:p>
          <a:p>
            <a:pPr lvl="4">
              <a:buFont typeface="Times New Roman" charset="0"/>
              <a:buNone/>
            </a:pPr>
            <a:r>
              <a:rPr lang="en-US" sz="3200"/>
              <a:t>    Control a COUNTRY!?</a:t>
            </a:r>
          </a:p>
        </p:txBody>
      </p:sp>
    </p:spTree>
    <p:extLst>
      <p:ext uri="{BB962C8B-B14F-4D97-AF65-F5344CB8AC3E}">
        <p14:creationId xmlns:p14="http://schemas.microsoft.com/office/powerpoint/2010/main" val="41177034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u="sng"/>
              <a:t>TECHNOLOGY HELPS  !</a:t>
            </a:r>
          </a:p>
        </p:txBody>
      </p:sp>
      <p:sp>
        <p:nvSpPr>
          <p:cNvPr id="28675" name="Rectangle 3"/>
          <p:cNvSpPr>
            <a:spLocks noGrp="1" noChangeArrowheads="1"/>
          </p:cNvSpPr>
          <p:nvPr>
            <p:ph type="body" idx="1"/>
          </p:nvPr>
        </p:nvSpPr>
        <p:spPr/>
        <p:txBody>
          <a:bodyPr/>
          <a:lstStyle/>
          <a:p>
            <a:r>
              <a:rPr lang="en-US"/>
              <a:t>The introduction of the Caravel made travel easier !</a:t>
            </a:r>
          </a:p>
          <a:p>
            <a:pPr lvl="1"/>
            <a:r>
              <a:rPr lang="en-US"/>
              <a:t>65 feet long = more space for food/ppl.</a:t>
            </a:r>
          </a:p>
          <a:p>
            <a:pPr lvl="1"/>
            <a:r>
              <a:rPr lang="en-US"/>
              <a:t>Able to explore </a:t>
            </a:r>
          </a:p>
          <a:p>
            <a:pPr lvl="1">
              <a:buFontTx/>
              <a:buNone/>
            </a:pPr>
            <a:r>
              <a:rPr lang="en-US"/>
              <a:t>close to shore.</a:t>
            </a:r>
          </a:p>
          <a:p>
            <a:pPr lvl="1">
              <a:buFontTx/>
              <a:buChar char="-"/>
            </a:pPr>
            <a:r>
              <a:rPr lang="en-US"/>
              <a:t>Larger sails for </a:t>
            </a:r>
          </a:p>
          <a:p>
            <a:pPr lvl="1">
              <a:buFontTx/>
              <a:buNone/>
            </a:pPr>
            <a:r>
              <a:rPr lang="en-US"/>
              <a:t>easier movement </a:t>
            </a:r>
          </a:p>
          <a:p>
            <a:pPr lvl="1">
              <a:buFontTx/>
              <a:buNone/>
            </a:pPr>
            <a:r>
              <a:rPr lang="en-US"/>
              <a:t>and power!</a:t>
            </a:r>
          </a:p>
        </p:txBody>
      </p:sp>
      <p:pic>
        <p:nvPicPr>
          <p:cNvPr id="28676" name="Picture 4" descr="car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1332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685800" y="608013"/>
            <a:ext cx="7772400" cy="11461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Strong Nations</a:t>
            </a:r>
          </a:p>
        </p:txBody>
      </p:sp>
      <p:sp>
        <p:nvSpPr>
          <p:cNvPr id="15362" name="Rectangle 2"/>
          <p:cNvSpPr>
            <a:spLocks noGrp="1" noChangeArrowheads="1"/>
          </p:cNvSpPr>
          <p:nvPr>
            <p:ph type="body" idx="4294967295"/>
          </p:nvPr>
        </p:nvSpPr>
        <p:spPr>
          <a:xfrm>
            <a:off x="685800" y="1981200"/>
            <a:ext cx="7772400" cy="4784725"/>
          </a:xfrm>
        </p:spPr>
        <p:txBody>
          <a:bodyPr/>
          <a:lstStyle/>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Christians on the Iberian Peninsula were successful in pushing Muslims out of their territory by the 1400s</a:t>
            </a:r>
          </a:p>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This stability brought wealth and an increasing desire to expand it</a:t>
            </a:r>
          </a:p>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Prince Henry (the explorer) began mapping Africa in the 1450s</a:t>
            </a:r>
          </a:p>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mtClean="0">
                <a:ea typeface="+mn-ea"/>
              </a:rPr>
              <a:t>By 1460, Bartholomeu Dias Rounded the Cape of Good Hope</a:t>
            </a:r>
          </a:p>
        </p:txBody>
      </p:sp>
    </p:spTree>
    <p:extLst>
      <p:ext uri="{BB962C8B-B14F-4D97-AF65-F5344CB8AC3E}">
        <p14:creationId xmlns:p14="http://schemas.microsoft.com/office/powerpoint/2010/main" val="35939748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685800" y="608013"/>
            <a:ext cx="7772400" cy="11461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HUGE PROFITS!!!!</a:t>
            </a:r>
          </a:p>
        </p:txBody>
      </p:sp>
      <p:sp>
        <p:nvSpPr>
          <p:cNvPr id="14338" name="Rectangle 2"/>
          <p:cNvSpPr>
            <a:spLocks noGrp="1" noChangeArrowheads="1"/>
          </p:cNvSpPr>
          <p:nvPr>
            <p:ph type="body" idx="4294967295"/>
          </p:nvPr>
        </p:nvSpPr>
        <p:spPr>
          <a:xfrm>
            <a:off x="685800" y="1981200"/>
            <a:ext cx="7772400" cy="4117975"/>
          </a:xfrm>
        </p:spPr>
        <p:txBody>
          <a:bodyPr/>
          <a:lstStyle/>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smtClean="0">
                <a:ea typeface="+mn-ea"/>
              </a:rPr>
              <a:t>By 1497, Vasco de Gama sailed to India and profited 3000%%%!!!!!</a:t>
            </a:r>
          </a:p>
          <a:p>
            <a:pPr marL="339725" indent="-339725" eaLnBrk="1" hangingPunct="1">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endParaRPr lang="en-US" dirty="0" smtClean="0">
              <a:ea typeface="+mn-ea"/>
            </a:endParaRPr>
          </a:p>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dirty="0" smtClean="0">
                <a:ea typeface="+mn-ea"/>
              </a:rPr>
              <a:t>ZOMG</a:t>
            </a:r>
          </a:p>
        </p:txBody>
      </p:sp>
    </p:spTree>
    <p:extLst>
      <p:ext uri="{BB962C8B-B14F-4D97-AF65-F5344CB8AC3E}">
        <p14:creationId xmlns:p14="http://schemas.microsoft.com/office/powerpoint/2010/main" val="913619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685800" y="2971800"/>
            <a:ext cx="7772400" cy="1236663"/>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ea typeface="+mj-ea"/>
              </a:rPr>
              <a:t>Columbian Exchange Quiz Time</a:t>
            </a:r>
          </a:p>
        </p:txBody>
      </p:sp>
    </p:spTree>
    <p:extLst>
      <p:ext uri="{BB962C8B-B14F-4D97-AF65-F5344CB8AC3E}">
        <p14:creationId xmlns:p14="http://schemas.microsoft.com/office/powerpoint/2010/main" val="35597330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685800" y="608013"/>
            <a:ext cx="7772400" cy="11461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ea typeface="+mj-ea"/>
              </a:rPr>
              <a:t>Profit wasn't cheap...</a:t>
            </a:r>
          </a:p>
        </p:txBody>
      </p:sp>
      <p:sp>
        <p:nvSpPr>
          <p:cNvPr id="17410" name="Rectangle 2"/>
          <p:cNvSpPr>
            <a:spLocks noGrp="1" noChangeArrowheads="1"/>
          </p:cNvSpPr>
          <p:nvPr>
            <p:ph type="body" idx="4294967295"/>
          </p:nvPr>
        </p:nvSpPr>
        <p:spPr>
          <a:xfrm>
            <a:off x="685800" y="1981200"/>
            <a:ext cx="7772400" cy="4662488"/>
          </a:xfrm>
        </p:spPr>
        <p:txBody>
          <a:bodyPr>
            <a:normAutofit lnSpcReduction="10000"/>
          </a:bodyPr>
          <a:lstStyle/>
          <a:p>
            <a:pPr marL="339725" indent="-339725" eaLnBrk="1" hangingPunct="1">
              <a:buFont typeface="Times New Roman"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3000" smtClean="0">
                <a:ea typeface="+mn-ea"/>
              </a:rPr>
              <a:t>It rotted all my gums, which gave out a black and putrid blood.  My thighs and lower legs were black and gangrenous, and I was forced to use my knife each day to cut into the flesh in order to release this black and foul blood.  I also used my knife on my gums, which were livid and growing over my teeth.  Many of our people died of it every day and for the most part they died with no aid given them, expiring behind some case or chest</a:t>
            </a:r>
          </a:p>
        </p:txBody>
      </p:sp>
    </p:spTree>
    <p:extLst>
      <p:ext uri="{BB962C8B-B14F-4D97-AF65-F5344CB8AC3E}">
        <p14:creationId xmlns:p14="http://schemas.microsoft.com/office/powerpoint/2010/main" val="3477931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TotalTime>
  <Words>918</Words>
  <Application>Microsoft Macintosh PowerPoint</Application>
  <PresentationFormat>On-screen Show (4:3)</PresentationFormat>
  <Paragraphs>126</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Early Trade with Asia</vt:lpstr>
      <vt:lpstr>FOR GOLD, GOD, and GLORY! </vt:lpstr>
      <vt:lpstr>GOD (Spread of Christianity)</vt:lpstr>
      <vt:lpstr>GLORY ! </vt:lpstr>
      <vt:lpstr>TECHNOLOGY HELPS  !</vt:lpstr>
      <vt:lpstr>Strong Nations</vt:lpstr>
      <vt:lpstr>HUGE PROFITS!!!!</vt:lpstr>
      <vt:lpstr>Columbian Exchange Quiz Time</vt:lpstr>
      <vt:lpstr>Profit wasn't cheap...</vt:lpstr>
      <vt:lpstr>PowerPoint Presentation</vt:lpstr>
      <vt:lpstr>PowerPoint Presentation</vt:lpstr>
      <vt:lpstr>Christopher Columbus Admiral of the Ocean Sea</vt:lpstr>
      <vt:lpstr>Christopher Columbus Biographical Data</vt:lpstr>
      <vt:lpstr>Christopher Columbus  Reason for Exploring</vt:lpstr>
      <vt:lpstr>Christopher Columbus His Voyage</vt:lpstr>
      <vt:lpstr>Christopher Columbus  His 1st Voyage </vt:lpstr>
      <vt:lpstr>Christopher Columbus </vt:lpstr>
      <vt:lpstr>Christopher Columbus Discoveries/Outcomes</vt:lpstr>
      <vt:lpstr>Christopher Columbus Opinion</vt:lpstr>
      <vt:lpstr>Exploration Explodes</vt:lpstr>
      <vt:lpstr>PowerPoint Presentation</vt:lpstr>
      <vt:lpstr>Overseas Empires</vt:lpstr>
      <vt:lpstr>The Spanish Empire</vt:lpstr>
      <vt:lpstr>PowerPoint Presentation</vt:lpstr>
      <vt:lpstr>Middle Passage</vt:lpstr>
      <vt:lpstr>An Enslaved Person's Life</vt:lpstr>
    </vt:vector>
  </TitlesOfParts>
  <Company>Cherry Creek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Trade with Asia</dc:title>
  <dc:creator>David Knoeckel</dc:creator>
  <cp:lastModifiedBy>David Knoeckel</cp:lastModifiedBy>
  <cp:revision>3</cp:revision>
  <dcterms:created xsi:type="dcterms:W3CDTF">2015-03-18T12:48:28Z</dcterms:created>
  <dcterms:modified xsi:type="dcterms:W3CDTF">2017-03-09T16:30:09Z</dcterms:modified>
</cp:coreProperties>
</file>