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97" r:id="rId2"/>
    <p:sldId id="257" r:id="rId3"/>
    <p:sldId id="298" r:id="rId4"/>
    <p:sldId id="299" r:id="rId5"/>
    <p:sldId id="300" r:id="rId6"/>
    <p:sldId id="301" r:id="rId7"/>
    <p:sldId id="302" r:id="rId8"/>
    <p:sldId id="258" r:id="rId9"/>
    <p:sldId id="262" r:id="rId10"/>
    <p:sldId id="303" r:id="rId11"/>
    <p:sldId id="259" r:id="rId12"/>
    <p:sldId id="260" r:id="rId13"/>
    <p:sldId id="261" r:id="rId14"/>
    <p:sldId id="263" r:id="rId15"/>
    <p:sldId id="264" r:id="rId16"/>
    <p:sldId id="291" r:id="rId17"/>
    <p:sldId id="292" r:id="rId18"/>
    <p:sldId id="290" r:id="rId19"/>
    <p:sldId id="293" r:id="rId20"/>
    <p:sldId id="295" r:id="rId21"/>
    <p:sldId id="296" r:id="rId22"/>
    <p:sldId id="265" r:id="rId23"/>
    <p:sldId id="285" r:id="rId24"/>
    <p:sldId id="266" r:id="rId25"/>
    <p:sldId id="267" r:id="rId26"/>
    <p:sldId id="268" r:id="rId27"/>
    <p:sldId id="286" r:id="rId28"/>
    <p:sldId id="269" r:id="rId29"/>
    <p:sldId id="270" r:id="rId30"/>
    <p:sldId id="271" r:id="rId31"/>
    <p:sldId id="288" r:id="rId32"/>
    <p:sldId id="289" r:id="rId33"/>
    <p:sldId id="272" r:id="rId34"/>
    <p:sldId id="273" r:id="rId35"/>
    <p:sldId id="277" r:id="rId36"/>
    <p:sldId id="279" r:id="rId37"/>
    <p:sldId id="280" r:id="rId38"/>
    <p:sldId id="274" r:id="rId39"/>
    <p:sldId id="276" r:id="rId40"/>
    <p:sldId id="282" r:id="rId41"/>
    <p:sldId id="283" r:id="rId42"/>
    <p:sldId id="284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7"/>
  </p:normalViewPr>
  <p:slideViewPr>
    <p:cSldViewPr snapToGrid="0" snapToObjects="1">
      <p:cViewPr varScale="1">
        <p:scale>
          <a:sx n="108" d="100"/>
          <a:sy n="108" d="100"/>
        </p:scale>
        <p:origin x="560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2F177-CFB6-4046-BA25-F070810D1442}" type="datetimeFigureOut">
              <a:rPr lang="en-US" smtClean="0"/>
              <a:t>1/7/20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F8EE8-36E4-9A46-81C2-E13CE4C92454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2F177-CFB6-4046-BA25-F070810D1442}" type="datetimeFigureOut">
              <a:rPr lang="en-US" smtClean="0"/>
              <a:t>1/7/20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F8EE8-36E4-9A46-81C2-E13CE4C924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2F177-CFB6-4046-BA25-F070810D1442}" type="datetimeFigureOut">
              <a:rPr lang="en-US" smtClean="0"/>
              <a:t>1/7/20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F8EE8-36E4-9A46-81C2-E13CE4C924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2F177-CFB6-4046-BA25-F070810D1442}" type="datetimeFigureOut">
              <a:rPr lang="en-US" smtClean="0"/>
              <a:t>1/7/20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F8EE8-36E4-9A46-81C2-E13CE4C924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2F177-CFB6-4046-BA25-F070810D1442}" type="datetimeFigureOut">
              <a:rPr lang="en-US" smtClean="0"/>
              <a:t>1/7/20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F8EE8-36E4-9A46-81C2-E13CE4C92454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2F177-CFB6-4046-BA25-F070810D1442}" type="datetimeFigureOut">
              <a:rPr lang="en-US" smtClean="0"/>
              <a:t>1/7/20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F8EE8-36E4-9A46-81C2-E13CE4C924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2F177-CFB6-4046-BA25-F070810D1442}" type="datetimeFigureOut">
              <a:rPr lang="en-US" smtClean="0"/>
              <a:t>1/7/20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F8EE8-36E4-9A46-81C2-E13CE4C924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2F177-CFB6-4046-BA25-F070810D1442}" type="datetimeFigureOut">
              <a:rPr lang="en-US" smtClean="0"/>
              <a:t>1/7/20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74F8EE8-36E4-9A46-81C2-E13CE4C9245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2F177-CFB6-4046-BA25-F070810D1442}" type="datetimeFigureOut">
              <a:rPr lang="en-US" smtClean="0"/>
              <a:t>1/7/20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F8EE8-36E4-9A46-81C2-E13CE4C924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2F177-CFB6-4046-BA25-F070810D1442}" type="datetimeFigureOut">
              <a:rPr lang="en-US" smtClean="0"/>
              <a:t>1/7/20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A74F8EE8-36E4-9A46-81C2-E13CE4C924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Drag picture to placeholder or click icon to add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F872F177-CFB6-4046-BA25-F070810D1442}" type="datetimeFigureOut">
              <a:rPr lang="en-US" smtClean="0"/>
              <a:t>1/7/20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F8EE8-36E4-9A46-81C2-E13CE4C924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F872F177-CFB6-4046-BA25-F070810D1442}" type="datetimeFigureOut">
              <a:rPr lang="en-US" smtClean="0"/>
              <a:t>1/7/20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A74F8EE8-36E4-9A46-81C2-E13CE4C92454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History of Ancient Rome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164" y="1261082"/>
            <a:ext cx="7467600" cy="523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5068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0AF506C2-8475-FA48-993B-447F63A31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Impact of the Roads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D967CD74-BF5B-C143-B0C9-00FC197FE27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8441" y="1255211"/>
            <a:ext cx="4860574" cy="3554295"/>
          </a:xfrm>
          <a:prstGeom prst="rect">
            <a:avLst/>
          </a:prstGeom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1B941C4F-8FCD-E447-AEDA-7AA2B7F7E76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334494" y="3502033"/>
            <a:ext cx="4661065" cy="3355967"/>
          </a:xfrm>
          <a:prstGeom prst="rect">
            <a:avLst/>
          </a:prstGeom>
        </p:spPr>
      </p:pic>
      <p:pic>
        <p:nvPicPr>
          <p:cNvPr id="14" name="Content Placeholder 12">
            <a:extLst>
              <a:ext uri="{FF2B5EF4-FFF2-40B4-BE49-F238E27FC236}">
                <a16:creationId xmlns:a16="http://schemas.microsoft.com/office/drawing/2014/main" id="{F270D57E-A3A7-314F-AB61-8FE1C5BE8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4985" y="3502033"/>
            <a:ext cx="4661065" cy="335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5051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Gladiators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1417638"/>
            <a:ext cx="4661628" cy="30908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0975" y="749300"/>
            <a:ext cx="4692650" cy="31660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5550" y="3292729"/>
            <a:ext cx="4048009" cy="3311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3458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Warfare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791" y="1417638"/>
            <a:ext cx="7617884" cy="524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2932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Caesar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187449"/>
            <a:ext cx="2717800" cy="38743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0749" y="615949"/>
            <a:ext cx="3952875" cy="26885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0749" y="3304485"/>
            <a:ext cx="4111625" cy="3426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645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Slaves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rcRect t="10384" b="10384"/>
          <a:stretch>
            <a:fillRect/>
          </a:stretch>
        </p:blipFill>
        <p:spPr>
          <a:xfrm>
            <a:off x="3810000" y="3625169"/>
            <a:ext cx="5334000" cy="3232831"/>
          </a:xfr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375" y="1282700"/>
            <a:ext cx="5080000" cy="389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4891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Cruelty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3854527"/>
            <a:ext cx="5686425" cy="26034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9700" y="3260725"/>
            <a:ext cx="2387600" cy="3403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0574" y="625098"/>
            <a:ext cx="6193426" cy="32294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375" y="1417638"/>
            <a:ext cx="4064000" cy="199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3815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Beginning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17638"/>
            <a:ext cx="4935694" cy="5384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530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Height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65263"/>
            <a:ext cx="7969250" cy="4841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5677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End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635" y="1567873"/>
            <a:ext cx="8656356" cy="5113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6866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r-IN" dirty="0"/>
              <a:t>…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8165" y="1052392"/>
            <a:ext cx="6958573" cy="545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8377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2263"/>
            <a:ext cx="7467600" cy="1143000"/>
          </a:xfrm>
        </p:spPr>
        <p:txBody>
          <a:bodyPr/>
          <a:lstStyle/>
          <a:p>
            <a:r>
              <a:rPr lang="en-US" dirty="0"/>
              <a:t>The Roman Empire 117 AD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65263"/>
            <a:ext cx="7969250" cy="4841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0030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1400"/>
            <a:ext cx="91440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749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105" y="816810"/>
            <a:ext cx="8291453" cy="549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2285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were the Romans?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25" y="1417638"/>
            <a:ext cx="9139464" cy="511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381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Romans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625" y="1417320"/>
            <a:ext cx="5063005" cy="290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7805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did it mean to be “Roman”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735340" cy="426193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Willing to Sacrifice</a:t>
            </a:r>
          </a:p>
          <a:p>
            <a:r>
              <a:rPr lang="en-US" dirty="0"/>
              <a:t>Honorable</a:t>
            </a:r>
          </a:p>
          <a:p>
            <a:r>
              <a:rPr lang="en-US" dirty="0"/>
              <a:t>Conservative</a:t>
            </a:r>
          </a:p>
          <a:p>
            <a:r>
              <a:rPr lang="en-US" dirty="0"/>
              <a:t>Practical</a:t>
            </a:r>
          </a:p>
          <a:p>
            <a:r>
              <a:rPr lang="en-US" dirty="0"/>
              <a:t>Disciplined</a:t>
            </a:r>
          </a:p>
          <a:p>
            <a:r>
              <a:rPr lang="en-US" dirty="0"/>
              <a:t>Orderly</a:t>
            </a:r>
          </a:p>
          <a:p>
            <a:r>
              <a:rPr lang="en-US" dirty="0"/>
              <a:t>Unemotional</a:t>
            </a:r>
          </a:p>
          <a:p>
            <a:r>
              <a:rPr lang="en-US" dirty="0"/>
              <a:t>Willing to Borrow/Learn</a:t>
            </a:r>
          </a:p>
          <a:p>
            <a:r>
              <a:rPr lang="en-US" dirty="0"/>
              <a:t>Tolerant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476750" y="1600199"/>
            <a:ext cx="3838745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/>
              <a:buChar char="o"/>
            </a:pPr>
            <a:r>
              <a:rPr lang="en-US" sz="2800" dirty="0"/>
              <a:t>Cruel</a:t>
            </a:r>
          </a:p>
          <a:p>
            <a:pPr marL="342900" indent="-342900">
              <a:buFont typeface="Courier New"/>
              <a:buChar char="o"/>
            </a:pPr>
            <a:r>
              <a:rPr lang="en-US" sz="2800" dirty="0"/>
              <a:t>Callous</a:t>
            </a:r>
          </a:p>
          <a:p>
            <a:pPr marL="342900" indent="-342900">
              <a:buFont typeface="Courier New"/>
              <a:buChar char="o"/>
            </a:pPr>
            <a:r>
              <a:rPr lang="en-US" sz="2800" dirty="0"/>
              <a:t>Unemotional</a:t>
            </a:r>
          </a:p>
          <a:p>
            <a:pPr marL="342900" indent="-342900">
              <a:buFont typeface="Courier New"/>
              <a:buChar char="o"/>
            </a:pPr>
            <a:r>
              <a:rPr lang="en-US" sz="2800" dirty="0"/>
              <a:t>Hypocritical</a:t>
            </a:r>
          </a:p>
          <a:p>
            <a:pPr marL="342900" indent="-342900">
              <a:buFont typeface="Courier New"/>
              <a:buChar char="o"/>
            </a:pPr>
            <a:r>
              <a:rPr lang="en-US" sz="2800" dirty="0"/>
              <a:t>Pragmatic</a:t>
            </a:r>
          </a:p>
          <a:p>
            <a:pPr marL="342900" indent="-342900">
              <a:buFont typeface="Courier New"/>
              <a:buChar char="o"/>
            </a:pPr>
            <a:r>
              <a:rPr lang="en-US" sz="2800" dirty="0"/>
              <a:t>Intellectually un-curious </a:t>
            </a:r>
          </a:p>
          <a:p>
            <a:pPr marL="342900" indent="-342900">
              <a:buFont typeface="Courier New"/>
              <a:buChar char="o"/>
            </a:pPr>
            <a:r>
              <a:rPr lang="en-US" sz="2800" dirty="0"/>
              <a:t>Willing to Steal</a:t>
            </a:r>
          </a:p>
          <a:p>
            <a:pPr marL="285750" indent="-285750">
              <a:buFont typeface="Courier New"/>
              <a:buChar char="o"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8399081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Foundations of Rome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Legends and the Truth</a:t>
            </a:r>
          </a:p>
          <a:p>
            <a:pPr lvl="1"/>
            <a:r>
              <a:rPr lang="en-US" dirty="0"/>
              <a:t>Aeneas </a:t>
            </a:r>
            <a:r>
              <a:rPr lang="en-US" dirty="0">
                <a:sym typeface="Wingdings"/>
              </a:rPr>
              <a:t> Great Great Great Great Great Great Great Great Great Great Great Great Great Great Grandsons</a:t>
            </a:r>
          </a:p>
          <a:p>
            <a:pPr lvl="1"/>
            <a:r>
              <a:rPr lang="en-US" dirty="0">
                <a:sym typeface="Wingdings"/>
              </a:rPr>
              <a:t>Fall of Troy  Carthage </a:t>
            </a:r>
          </a:p>
          <a:p>
            <a:pPr marL="448056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41441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Aeneas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999" y="1295399"/>
            <a:ext cx="4644193" cy="35464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9000" y="527050"/>
            <a:ext cx="4445000" cy="399732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998" y="3556000"/>
            <a:ext cx="7191377" cy="332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402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Foundations of Rome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Legends and the Truth</a:t>
            </a:r>
          </a:p>
          <a:p>
            <a:pPr lvl="1"/>
            <a:r>
              <a:rPr lang="en-US" dirty="0"/>
              <a:t>Aeneas </a:t>
            </a:r>
            <a:r>
              <a:rPr lang="en-US" dirty="0">
                <a:sym typeface="Wingdings"/>
              </a:rPr>
              <a:t> Great Great Great Great Great Great Great Great Great Great Great Great Great Great Grandsons</a:t>
            </a:r>
          </a:p>
          <a:p>
            <a:pPr lvl="1"/>
            <a:r>
              <a:rPr lang="en-US" dirty="0">
                <a:sym typeface="Wingdings"/>
              </a:rPr>
              <a:t>Fall of Troy  Carthage </a:t>
            </a:r>
          </a:p>
          <a:p>
            <a:pPr lvl="1"/>
            <a:r>
              <a:rPr lang="en-US" dirty="0" err="1">
                <a:sym typeface="Wingdings"/>
              </a:rPr>
              <a:t>Rutuli</a:t>
            </a:r>
            <a:r>
              <a:rPr lang="en-US" dirty="0">
                <a:sym typeface="Wingdings"/>
              </a:rPr>
              <a:t> betrayed by </a:t>
            </a:r>
            <a:r>
              <a:rPr lang="en-US" dirty="0" err="1">
                <a:sym typeface="Wingdings"/>
              </a:rPr>
              <a:t>Latinus</a:t>
            </a:r>
            <a:r>
              <a:rPr lang="en-US" dirty="0">
                <a:sym typeface="Wingdings"/>
              </a:rPr>
              <a:t> </a:t>
            </a:r>
            <a:r>
              <a:rPr lang="mr-IN" dirty="0">
                <a:sym typeface="Wingdings"/>
              </a:rPr>
              <a:t>–</a:t>
            </a:r>
            <a:r>
              <a:rPr lang="en-US" dirty="0">
                <a:sym typeface="Wingdings"/>
              </a:rPr>
              <a:t> Aeneas controls </a:t>
            </a:r>
            <a:r>
              <a:rPr lang="en-US" dirty="0" err="1">
                <a:sym typeface="Wingdings"/>
              </a:rPr>
              <a:t>Latins</a:t>
            </a:r>
            <a:r>
              <a:rPr lang="en-US" dirty="0">
                <a:sym typeface="Wingdings"/>
              </a:rPr>
              <a:t> and Trojans</a:t>
            </a:r>
          </a:p>
          <a:p>
            <a:pPr lvl="1"/>
            <a:r>
              <a:rPr lang="en-US" dirty="0">
                <a:sym typeface="Wingdings"/>
              </a:rPr>
              <a:t>Etruscans defeated by the </a:t>
            </a:r>
            <a:r>
              <a:rPr lang="en-US" dirty="0" err="1">
                <a:sym typeface="Wingdings"/>
              </a:rPr>
              <a:t>Latins</a:t>
            </a:r>
            <a:r>
              <a:rPr lang="en-US" dirty="0">
                <a:sym typeface="Wingdings"/>
              </a:rPr>
              <a:t> - Tiber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31849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Early People of Italy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Etruscans </a:t>
            </a:r>
            <a:r>
              <a:rPr lang="mr-IN" dirty="0"/>
              <a:t>–</a:t>
            </a:r>
            <a:r>
              <a:rPr lang="en-US" dirty="0"/>
              <a:t> may have Migrated from Asia Minor (Troy?)</a:t>
            </a:r>
          </a:p>
          <a:p>
            <a:pPr lvl="1"/>
            <a:r>
              <a:rPr lang="en-US" dirty="0"/>
              <a:t>Artisans, Craftsman, Traders</a:t>
            </a:r>
          </a:p>
          <a:p>
            <a:pPr lvl="2"/>
            <a:r>
              <a:rPr lang="en-US" dirty="0"/>
              <a:t>Trade Routes went directly through Rome</a:t>
            </a:r>
          </a:p>
          <a:p>
            <a:r>
              <a:rPr lang="en-US" dirty="0" err="1"/>
              <a:t>Latins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Balkan </a:t>
            </a:r>
            <a:r>
              <a:rPr lang="mr-IN" dirty="0"/>
              <a:t>–</a:t>
            </a:r>
            <a:r>
              <a:rPr lang="en-US" dirty="0"/>
              <a:t> Pastoral Herdsmen</a:t>
            </a:r>
          </a:p>
          <a:p>
            <a:pPr lvl="1"/>
            <a:r>
              <a:rPr lang="en-US" dirty="0" err="1"/>
              <a:t>Shepards</a:t>
            </a:r>
            <a:r>
              <a:rPr lang="en-US" dirty="0"/>
              <a:t> and Farmers with almost no arts and crafts</a:t>
            </a:r>
          </a:p>
          <a:p>
            <a:pPr lvl="1"/>
            <a:r>
              <a:rPr lang="en-US" dirty="0"/>
              <a:t>Excelled at warfare and engineering</a:t>
            </a:r>
          </a:p>
          <a:p>
            <a:pPr lvl="1"/>
            <a:r>
              <a:rPr lang="en-US" dirty="0"/>
              <a:t>Stole ideas from others </a:t>
            </a:r>
            <a:r>
              <a:rPr lang="mr-IN" dirty="0"/>
              <a:t>–</a:t>
            </a:r>
            <a:r>
              <a:rPr lang="en-US" dirty="0"/>
              <a:t>Greek Gods </a:t>
            </a:r>
          </a:p>
        </p:txBody>
      </p:sp>
    </p:spTree>
    <p:extLst>
      <p:ext uri="{BB962C8B-B14F-4D97-AF65-F5344CB8AC3E}">
        <p14:creationId xmlns:p14="http://schemas.microsoft.com/office/powerpoint/2010/main" val="12234773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Basis for ½ of the European Languages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0" y="2208212"/>
            <a:ext cx="7239000" cy="407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3349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Beginning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48838"/>
            <a:ext cx="7467600" cy="4028686"/>
          </a:xfrm>
        </p:spPr>
      </p:pic>
    </p:spTree>
    <p:extLst>
      <p:ext uri="{BB962C8B-B14F-4D97-AF65-F5344CB8AC3E}">
        <p14:creationId xmlns:p14="http://schemas.microsoft.com/office/powerpoint/2010/main" val="16751320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Story of the Wolf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Alba Longa founded </a:t>
            </a:r>
            <a:r>
              <a:rPr lang="mr-IN" dirty="0"/>
              <a:t>–</a:t>
            </a:r>
            <a:r>
              <a:rPr lang="en-US" dirty="0"/>
              <a:t> Kingship passed from Aeneas’ son through </a:t>
            </a:r>
            <a:r>
              <a:rPr lang="en-US" dirty="0" err="1"/>
              <a:t>Numitor</a:t>
            </a:r>
            <a:r>
              <a:rPr lang="en-US" dirty="0"/>
              <a:t> (who was chased from Alba Longa)</a:t>
            </a:r>
          </a:p>
          <a:p>
            <a:pPr lvl="1"/>
            <a:r>
              <a:rPr lang="en-US" dirty="0" err="1"/>
              <a:t>Daugher</a:t>
            </a:r>
            <a:r>
              <a:rPr lang="en-US" dirty="0"/>
              <a:t>, Rhea, forced to be a Vestal Virgin</a:t>
            </a:r>
          </a:p>
          <a:p>
            <a:pPr lvl="1"/>
            <a:r>
              <a:rPr lang="en-US" dirty="0"/>
              <a:t>Imprisoned for “allowing herself to be raped”</a:t>
            </a:r>
          </a:p>
          <a:p>
            <a:pPr lvl="2"/>
            <a:r>
              <a:rPr lang="en-US" dirty="0"/>
              <a:t>Twin boys abandoned near river</a:t>
            </a:r>
            <a:r>
              <a:rPr lang="mr-IN" dirty="0"/>
              <a:t>…</a:t>
            </a:r>
            <a:r>
              <a:rPr lang="en-US" dirty="0"/>
              <a:t> found by </a:t>
            </a:r>
            <a:r>
              <a:rPr lang="en-US" dirty="0" err="1"/>
              <a:t>shewolf</a:t>
            </a:r>
            <a:endParaRPr lang="en-US" dirty="0"/>
          </a:p>
          <a:p>
            <a:r>
              <a:rPr lang="en-US" dirty="0"/>
              <a:t>Did not happen</a:t>
            </a:r>
            <a:r>
              <a:rPr lang="mr-IN" dirty="0"/>
              <a:t>…</a:t>
            </a:r>
            <a:endParaRPr lang="en-US" dirty="0"/>
          </a:p>
          <a:p>
            <a:pPr lvl="1"/>
            <a:r>
              <a:rPr lang="en-US" dirty="0"/>
              <a:t>Livy </a:t>
            </a:r>
            <a:r>
              <a:rPr lang="mr-IN" dirty="0"/>
              <a:t>–</a:t>
            </a:r>
            <a:r>
              <a:rPr lang="en-US" dirty="0"/>
              <a:t> true reason for the Story of the Wolf</a:t>
            </a:r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9636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She Wolf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0322" y="793750"/>
            <a:ext cx="6092552" cy="590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8238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Young Romulus and Remus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55700"/>
            <a:ext cx="7467600" cy="4525963"/>
          </a:xfrm>
        </p:spPr>
        <p:txBody>
          <a:bodyPr/>
          <a:lstStyle/>
          <a:p>
            <a:pPr marL="448056" lvl="1" indent="0">
              <a:buNone/>
            </a:pPr>
            <a:endParaRPr lang="en-US" dirty="0"/>
          </a:p>
          <a:p>
            <a:pPr lvl="1"/>
            <a:r>
              <a:rPr lang="en-US" dirty="0"/>
              <a:t>Romulus and Remus </a:t>
            </a:r>
            <a:r>
              <a:rPr lang="mr-IN" dirty="0"/>
              <a:t>–</a:t>
            </a:r>
            <a:r>
              <a:rPr lang="en-US" dirty="0"/>
              <a:t> fought criminals who were robbing their town</a:t>
            </a:r>
          </a:p>
          <a:p>
            <a:pPr lvl="2"/>
            <a:r>
              <a:rPr lang="en-US" dirty="0"/>
              <a:t>Remus captured, taken to </a:t>
            </a:r>
            <a:r>
              <a:rPr lang="en-US" dirty="0" err="1"/>
              <a:t>Numitor</a:t>
            </a:r>
            <a:r>
              <a:rPr lang="en-US" dirty="0"/>
              <a:t>, the leader of the criminals, who “recognized” the boys</a:t>
            </a:r>
          </a:p>
          <a:p>
            <a:pPr lvl="3"/>
            <a:r>
              <a:rPr lang="en-US" dirty="0"/>
              <a:t>Restored to throne</a:t>
            </a:r>
          </a:p>
        </p:txBody>
      </p:sp>
    </p:spTree>
    <p:extLst>
      <p:ext uri="{BB962C8B-B14F-4D97-AF65-F5344CB8AC3E}">
        <p14:creationId xmlns:p14="http://schemas.microsoft.com/office/powerpoint/2010/main" val="16356533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Rome Founded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Established a city where they had been abandoned</a:t>
            </a:r>
          </a:p>
          <a:p>
            <a:pPr lvl="1"/>
            <a:r>
              <a:rPr lang="en-US" sz="2000" dirty="0"/>
              <a:t>Romulus Palatine (12) </a:t>
            </a:r>
            <a:r>
              <a:rPr lang="en-US" sz="2000" dirty="0" err="1"/>
              <a:t>vs</a:t>
            </a:r>
            <a:r>
              <a:rPr lang="en-US" sz="2000" dirty="0"/>
              <a:t>  Remus Aventine (6, but first)</a:t>
            </a:r>
          </a:p>
          <a:p>
            <a:pPr lvl="1"/>
            <a:r>
              <a:rPr lang="en-US" sz="2000" dirty="0"/>
              <a:t>Remus </a:t>
            </a:r>
            <a:r>
              <a:rPr lang="en-US" sz="2000" dirty="0" err="1"/>
              <a:t>lept</a:t>
            </a:r>
            <a:r>
              <a:rPr lang="en-US" sz="2000" dirty="0"/>
              <a:t> the walls </a:t>
            </a:r>
            <a:r>
              <a:rPr lang="mr-IN" sz="2000" dirty="0"/>
              <a:t>–</a:t>
            </a:r>
            <a:r>
              <a:rPr lang="en-US" sz="2000" dirty="0"/>
              <a:t> Remus jumped his wall </a:t>
            </a:r>
            <a:r>
              <a:rPr lang="mr-IN" sz="2000" dirty="0"/>
              <a:t>–</a:t>
            </a:r>
            <a:r>
              <a:rPr lang="en-US" sz="2000" dirty="0"/>
              <a:t> “So perish whoever shall overleap my battlements”</a:t>
            </a:r>
          </a:p>
          <a:p>
            <a:pPr marL="36576" indent="0">
              <a:buNone/>
            </a:pPr>
            <a:endParaRPr lang="en-US" sz="2400" dirty="0"/>
          </a:p>
          <a:p>
            <a:pPr lvl="1"/>
            <a:r>
              <a:rPr lang="en-US" sz="1600" dirty="0"/>
              <a:t>April 21, 753 BC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Settlements from 800s BC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 err="1"/>
              <a:t>Latins</a:t>
            </a:r>
            <a:r>
              <a:rPr lang="en-US" sz="2000" dirty="0"/>
              <a:t> vs. Etruscans </a:t>
            </a:r>
            <a:r>
              <a:rPr lang="mr-IN" sz="2000" dirty="0"/>
              <a:t>–</a:t>
            </a:r>
            <a:r>
              <a:rPr lang="en-US" sz="2000" dirty="0"/>
              <a:t> fits </a:t>
            </a:r>
          </a:p>
        </p:txBody>
      </p:sp>
    </p:spTree>
    <p:extLst>
      <p:ext uri="{BB962C8B-B14F-4D97-AF65-F5344CB8AC3E}">
        <p14:creationId xmlns:p14="http://schemas.microsoft.com/office/powerpoint/2010/main" val="3602924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Rome?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12902"/>
            <a:ext cx="4162425" cy="1892300"/>
          </a:xfrm>
        </p:spPr>
        <p:txBody>
          <a:bodyPr/>
          <a:lstStyle/>
          <a:p>
            <a:r>
              <a:rPr lang="en-US" dirty="0"/>
              <a:t>Easy River Crossing</a:t>
            </a:r>
          </a:p>
          <a:p>
            <a:r>
              <a:rPr lang="en-US" dirty="0"/>
              <a:t>Natural Defenses</a:t>
            </a:r>
          </a:p>
          <a:p>
            <a:r>
              <a:rPr lang="en-US" dirty="0"/>
              <a:t>Trade Route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7583" y="2857500"/>
            <a:ext cx="4783666" cy="35877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2750" y="460376"/>
            <a:ext cx="4109156" cy="231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388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Romulus’ Rule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Need for settlers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6874" y="274638"/>
            <a:ext cx="3381375" cy="29883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438400"/>
            <a:ext cx="6803136" cy="413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0169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Romulus’ Rule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Need for settlers</a:t>
            </a:r>
          </a:p>
          <a:p>
            <a:r>
              <a:rPr lang="en-US" dirty="0"/>
              <a:t>Open to everyone </a:t>
            </a:r>
            <a:r>
              <a:rPr lang="mr-IN" dirty="0"/>
              <a:t>–</a:t>
            </a:r>
            <a:r>
              <a:rPr lang="en-US" dirty="0"/>
              <a:t> fugitives, escaped slaves, debtors, criminals</a:t>
            </a:r>
          </a:p>
          <a:p>
            <a:r>
              <a:rPr lang="en-US" dirty="0"/>
              <a:t>Army </a:t>
            </a:r>
            <a:r>
              <a:rPr lang="mr-IN" dirty="0"/>
              <a:t>–</a:t>
            </a:r>
            <a:r>
              <a:rPr lang="en-US" dirty="0"/>
              <a:t> Able Bodies, Others</a:t>
            </a:r>
          </a:p>
          <a:p>
            <a:pPr lvl="1"/>
            <a:r>
              <a:rPr lang="en-US" dirty="0"/>
              <a:t>Foot Soldiers and Cavalry</a:t>
            </a:r>
          </a:p>
          <a:p>
            <a:pPr lvl="1"/>
            <a:r>
              <a:rPr lang="en-US" dirty="0"/>
              <a:t>Self Equipped Soldiers</a:t>
            </a:r>
          </a:p>
          <a:p>
            <a:pPr lvl="2"/>
            <a:r>
              <a:rPr lang="en-US" dirty="0"/>
              <a:t>How does the type of people filling Rome’s Armies benefit Rome even more?</a:t>
            </a:r>
          </a:p>
        </p:txBody>
      </p:sp>
    </p:spTree>
    <p:extLst>
      <p:ext uri="{BB962C8B-B14F-4D97-AF65-F5344CB8AC3E}">
        <p14:creationId xmlns:p14="http://schemas.microsoft.com/office/powerpoint/2010/main" val="23372154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Senate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Originally 100 </a:t>
            </a:r>
            <a:r>
              <a:rPr lang="mr-IN" dirty="0"/>
              <a:t>–</a:t>
            </a:r>
            <a:r>
              <a:rPr lang="en-US" dirty="0"/>
              <a:t> enough, or limited</a:t>
            </a:r>
          </a:p>
          <a:p>
            <a:pPr lvl="1"/>
            <a:r>
              <a:rPr lang="en-US" dirty="0"/>
              <a:t>Ancestors of those who became known as “Patricians”</a:t>
            </a:r>
          </a:p>
          <a:p>
            <a:pPr lvl="1"/>
            <a:endParaRPr lang="en-US" dirty="0"/>
          </a:p>
          <a:p>
            <a:pPr marL="36576" indent="0">
              <a:buNone/>
            </a:pPr>
            <a:endParaRPr lang="en-US" dirty="0"/>
          </a:p>
        </p:txBody>
      </p:sp>
      <p:pic>
        <p:nvPicPr>
          <p:cNvPr id="4" name="Picture 3" descr="downloa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124" y="2924174"/>
            <a:ext cx="5603875" cy="3480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4254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Early Stories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7467600" cy="1479550"/>
          </a:xfrm>
        </p:spPr>
        <p:txBody>
          <a:bodyPr>
            <a:normAutofit/>
          </a:bodyPr>
          <a:lstStyle/>
          <a:p>
            <a:r>
              <a:rPr lang="en-US" dirty="0">
                <a:sym typeface="Wingdings"/>
              </a:rPr>
              <a:t>Army and Government Needs Women</a:t>
            </a:r>
          </a:p>
          <a:p>
            <a:pPr lvl="1"/>
            <a:r>
              <a:rPr lang="en-US" dirty="0">
                <a:sym typeface="Wingdings"/>
              </a:rPr>
              <a:t>Rape of the Sabine Woman</a:t>
            </a:r>
          </a:p>
          <a:p>
            <a:pPr marL="448056" lvl="1" indent="0">
              <a:buNone/>
            </a:pPr>
            <a:endParaRPr lang="en-US" dirty="0"/>
          </a:p>
        </p:txBody>
      </p:sp>
      <p:pic>
        <p:nvPicPr>
          <p:cNvPr id="4" name="Picture 3" descr="Rape-of-the-Sabine-Wome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374" y="2726710"/>
            <a:ext cx="5984875" cy="3940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3882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Early Stories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7467600" cy="147955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Trade post </a:t>
            </a:r>
            <a:r>
              <a:rPr lang="en-US" dirty="0">
                <a:sym typeface="Wingdings"/>
              </a:rPr>
              <a:t> Needs Women</a:t>
            </a:r>
          </a:p>
          <a:p>
            <a:pPr lvl="1"/>
            <a:r>
              <a:rPr lang="en-US" dirty="0">
                <a:sym typeface="Wingdings"/>
              </a:rPr>
              <a:t>Rape of the Sabine Woman</a:t>
            </a:r>
          </a:p>
          <a:p>
            <a:pPr lvl="1"/>
            <a:r>
              <a:rPr lang="en-US" dirty="0">
                <a:sym typeface="Wingdings"/>
              </a:rPr>
              <a:t>Romulus promised to treat them well  obligated by guilt</a:t>
            </a:r>
          </a:p>
          <a:p>
            <a:pPr lvl="1"/>
            <a:r>
              <a:rPr lang="en-US" dirty="0">
                <a:sym typeface="Wingdings"/>
              </a:rPr>
              <a:t>Abducted Sabine women begged their attacking parents to stop fighting</a:t>
            </a:r>
          </a:p>
          <a:p>
            <a:endParaRPr lang="en-US" dirty="0">
              <a:sym typeface="Wingdings"/>
            </a:endParaRPr>
          </a:p>
          <a:p>
            <a:endParaRPr lang="en-US" dirty="0">
              <a:sym typeface="Wingdings"/>
            </a:endParaRPr>
          </a:p>
          <a:p>
            <a:endParaRPr lang="en-US" dirty="0">
              <a:sym typeface="Wingdings"/>
            </a:endParaRPr>
          </a:p>
          <a:p>
            <a:pPr marL="448056" lvl="1" indent="0">
              <a:buNone/>
            </a:pPr>
            <a:endParaRPr lang="en-US" dirty="0"/>
          </a:p>
        </p:txBody>
      </p:sp>
      <p:pic>
        <p:nvPicPr>
          <p:cNvPr id="4" name="Picture 3" descr="The_Intervention_of_the_Sabine_Wome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375" y="2866008"/>
            <a:ext cx="6667500" cy="3977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3815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 an Emerging Powerhouse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25" y="2129631"/>
            <a:ext cx="7143750" cy="3467100"/>
          </a:xfrm>
        </p:spPr>
      </p:pic>
    </p:spTree>
    <p:extLst>
      <p:ext uri="{BB962C8B-B14F-4D97-AF65-F5344CB8AC3E}">
        <p14:creationId xmlns:p14="http://schemas.microsoft.com/office/powerpoint/2010/main" val="8371152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Commitia</a:t>
            </a:r>
            <a:r>
              <a:rPr lang="en-US" dirty="0"/>
              <a:t> </a:t>
            </a:r>
            <a:r>
              <a:rPr lang="en-US" dirty="0" err="1"/>
              <a:t>Curiata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Each cast 1 vote</a:t>
            </a:r>
          </a:p>
          <a:p>
            <a:r>
              <a:rPr lang="en-US" dirty="0"/>
              <a:t>Elected Magistrates</a:t>
            </a:r>
          </a:p>
          <a:p>
            <a:r>
              <a:rPr lang="en-US" dirty="0"/>
              <a:t>Passed Routine Law</a:t>
            </a:r>
          </a:p>
          <a:p>
            <a:endParaRPr lang="en-US" dirty="0"/>
          </a:p>
          <a:p>
            <a:r>
              <a:rPr lang="en-US" dirty="0"/>
              <a:t>**Precedent of Citizen Involvement, even in Monarch**</a:t>
            </a:r>
          </a:p>
        </p:txBody>
      </p:sp>
    </p:spTree>
    <p:extLst>
      <p:ext uri="{BB962C8B-B14F-4D97-AF65-F5344CB8AC3E}">
        <p14:creationId xmlns:p14="http://schemas.microsoft.com/office/powerpoint/2010/main" val="38164663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 of Romulus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Romulus disappeared into the thunderstorm while reviewing his troops</a:t>
            </a:r>
          </a:p>
          <a:p>
            <a:pPr marL="36576" indent="0">
              <a:buNone/>
            </a:pPr>
            <a:endParaRPr lang="en-US" dirty="0"/>
          </a:p>
          <a:p>
            <a:r>
              <a:rPr lang="en-US" dirty="0"/>
              <a:t>Happened while surrounded by Senators who never found his body</a:t>
            </a:r>
            <a:r>
              <a:rPr lang="mr-IN" dirty="0"/>
              <a:t>…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Romulus is an easy go to answer </a:t>
            </a:r>
            <a:r>
              <a:rPr lang="en-US" dirty="0">
                <a:sym typeface="Wingdings"/>
              </a:rPr>
              <a:t> Founder, namesake, organizer, etc.</a:t>
            </a:r>
          </a:p>
          <a:p>
            <a:pPr lvl="1"/>
            <a:r>
              <a:rPr lang="en-US" dirty="0">
                <a:sym typeface="Wingdings"/>
              </a:rPr>
              <a:t>GW?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22115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 yet the lovable underdog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early Romans were mean, ruthless, and just</a:t>
            </a:r>
            <a:r>
              <a:rPr lang="mr-IN" dirty="0"/>
              <a:t>…</a:t>
            </a:r>
            <a:r>
              <a:rPr lang="en-US" dirty="0"/>
              <a:t> bad</a:t>
            </a:r>
          </a:p>
          <a:p>
            <a:endParaRPr lang="en-US" dirty="0"/>
          </a:p>
          <a:p>
            <a:r>
              <a:rPr lang="en-US" dirty="0"/>
              <a:t>But they were also bad ass</a:t>
            </a:r>
          </a:p>
          <a:p>
            <a:endParaRPr lang="en-US" dirty="0"/>
          </a:p>
          <a:p>
            <a:r>
              <a:rPr lang="en-US" dirty="0"/>
              <a:t>Might doesn’t make right, but it allowed the Romans to get a solid foothold </a:t>
            </a:r>
          </a:p>
        </p:txBody>
      </p:sp>
    </p:spTree>
    <p:extLst>
      <p:ext uri="{BB962C8B-B14F-4D97-AF65-F5344CB8AC3E}">
        <p14:creationId xmlns:p14="http://schemas.microsoft.com/office/powerpoint/2010/main" val="14423194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After Julius Caesar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56" y="1600200"/>
            <a:ext cx="6568087" cy="4525963"/>
          </a:xfrm>
        </p:spPr>
      </p:pic>
    </p:spTree>
    <p:extLst>
      <p:ext uri="{BB962C8B-B14F-4D97-AF65-F5344CB8AC3E}">
        <p14:creationId xmlns:p14="http://schemas.microsoft.com/office/powerpoint/2010/main" val="16549718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2263"/>
            <a:ext cx="7467600" cy="1143000"/>
          </a:xfrm>
        </p:spPr>
        <p:txBody>
          <a:bodyPr/>
          <a:lstStyle/>
          <a:p>
            <a:r>
              <a:rPr lang="en-US" dirty="0"/>
              <a:t>The Roman Empire 117 AD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65263"/>
            <a:ext cx="7969250" cy="4841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5175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Roman Provinces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6859703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Aqueducts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874" y="1417637"/>
            <a:ext cx="7699375" cy="5132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9544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Roads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2700"/>
            <a:ext cx="5492750" cy="28836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2750" y="274638"/>
            <a:ext cx="3505200" cy="23241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625" y="4368800"/>
            <a:ext cx="6350000" cy="2489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2750" y="3296443"/>
            <a:ext cx="3063875" cy="2144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431199"/>
      </p:ext>
    </p:extLst>
  </p:cSld>
  <p:clrMapOvr>
    <a:masterClrMapping/>
  </p:clrMapOvr>
</p:sld>
</file>

<file path=ppt/theme/theme1.xml><?xml version="1.0" encoding="utf-8"?>
<a:theme xmlns:a="http://schemas.openxmlformats.org/drawingml/2006/main" name="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Technic.thmx</Template>
  <TotalTime>6838</TotalTime>
  <Words>617</Words>
  <Application>Microsoft Macintosh PowerPoint</Application>
  <PresentationFormat>On-screen Show (4:3)</PresentationFormat>
  <Paragraphs>128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7" baseType="lpstr">
      <vt:lpstr>Arial</vt:lpstr>
      <vt:lpstr>Courier New</vt:lpstr>
      <vt:lpstr>Franklin Gothic Book</vt:lpstr>
      <vt:lpstr>Wingdings 2</vt:lpstr>
      <vt:lpstr>Technic</vt:lpstr>
      <vt:lpstr>The History of Ancient Rome</vt:lpstr>
      <vt:lpstr>The Roman Empire 117 AD</vt:lpstr>
      <vt:lpstr>In the Beginning</vt:lpstr>
      <vt:lpstr>As an Emerging Powerhouse</vt:lpstr>
      <vt:lpstr>After Julius Caesar</vt:lpstr>
      <vt:lpstr>The Roman Empire 117 AD</vt:lpstr>
      <vt:lpstr>Roman Provinces</vt:lpstr>
      <vt:lpstr>Aqueducts</vt:lpstr>
      <vt:lpstr>Roads</vt:lpstr>
      <vt:lpstr>The Impact of the Roads</vt:lpstr>
      <vt:lpstr>Gladiators</vt:lpstr>
      <vt:lpstr>Warfare</vt:lpstr>
      <vt:lpstr>Caesar</vt:lpstr>
      <vt:lpstr>Slaves</vt:lpstr>
      <vt:lpstr>Cruelty</vt:lpstr>
      <vt:lpstr>The Beginning</vt:lpstr>
      <vt:lpstr>The Height</vt:lpstr>
      <vt:lpstr>The End</vt:lpstr>
      <vt:lpstr>…</vt:lpstr>
      <vt:lpstr>PowerPoint Presentation</vt:lpstr>
      <vt:lpstr>PowerPoint Presentation</vt:lpstr>
      <vt:lpstr>Who were the Romans? </vt:lpstr>
      <vt:lpstr>Romans</vt:lpstr>
      <vt:lpstr>What did it mean to be “Roman”</vt:lpstr>
      <vt:lpstr>The Foundations of Rome</vt:lpstr>
      <vt:lpstr>Aeneas</vt:lpstr>
      <vt:lpstr>The Foundations of Rome</vt:lpstr>
      <vt:lpstr>The Early People of Italy</vt:lpstr>
      <vt:lpstr>Latin</vt:lpstr>
      <vt:lpstr>Story of the Wolf</vt:lpstr>
      <vt:lpstr>She Wolf</vt:lpstr>
      <vt:lpstr>Young Romulus and Remus</vt:lpstr>
      <vt:lpstr>Rome Founded</vt:lpstr>
      <vt:lpstr>Why Rome?</vt:lpstr>
      <vt:lpstr>Romulus’ Rule</vt:lpstr>
      <vt:lpstr>Romulus’ Rule</vt:lpstr>
      <vt:lpstr>The Senate</vt:lpstr>
      <vt:lpstr>Early Stories</vt:lpstr>
      <vt:lpstr>Early Stories</vt:lpstr>
      <vt:lpstr>Commitia Curiata</vt:lpstr>
      <vt:lpstr>End of Romulus</vt:lpstr>
      <vt:lpstr>Not yet the lovable underdog</vt:lpstr>
    </vt:vector>
  </TitlesOfParts>
  <Company>Cherry Creek High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history of ancient     rome</dc:title>
  <dc:creator>David Knoeckel</dc:creator>
  <cp:lastModifiedBy>Knoeckel, David A</cp:lastModifiedBy>
  <cp:revision>30</cp:revision>
  <dcterms:created xsi:type="dcterms:W3CDTF">2017-06-15T20:35:58Z</dcterms:created>
  <dcterms:modified xsi:type="dcterms:W3CDTF">2020-01-07T17:02:13Z</dcterms:modified>
</cp:coreProperties>
</file>