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7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760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2A468-8DF6-D248-AC95-7944B8883B80}" type="datetimeFigureOut">
              <a:rPr lang="en-US" smtClean="0"/>
              <a:t>12/1/14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5885A-6E0C-1C40-A0E3-824C7C2D4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95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9907DAFB-42B6-5040-9184-FC0BDCC5B5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48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237E13F-5C02-7945-AC8E-6173A9C6A9D7}" type="slidenum">
              <a:rPr lang="en-US"/>
              <a:pPr/>
              <a:t>1</a:t>
            </a:fld>
            <a:endParaRPr lang="en-US"/>
          </a:p>
        </p:txBody>
      </p:sp>
      <p:sp>
        <p:nvSpPr>
          <p:cNvPr id="266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16B37E-73DC-F04E-BD7C-D76CDAF7AB7E}" type="slidenum">
              <a:rPr lang="en-US"/>
              <a:pPr/>
              <a:t>11</a:t>
            </a:fld>
            <a:endParaRPr lang="en-US"/>
          </a:p>
        </p:txBody>
      </p:sp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B553AC-C497-3445-83CA-7168E1C94D67}" type="slidenum">
              <a:rPr lang="en-US"/>
              <a:pPr/>
              <a:t>12</a:t>
            </a:fld>
            <a:endParaRPr lang="en-US"/>
          </a:p>
        </p:txBody>
      </p:sp>
      <p:sp>
        <p:nvSpPr>
          <p:cNvPr id="368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68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E6DCDC-3965-124F-AAD8-AAD734FAD9C7}" type="slidenum">
              <a:rPr lang="en-US"/>
              <a:pPr/>
              <a:t>13</a:t>
            </a:fld>
            <a:endParaRPr lang="en-US"/>
          </a:p>
        </p:txBody>
      </p:sp>
      <p:sp>
        <p:nvSpPr>
          <p:cNvPr id="389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76F646-B13B-0F43-BC77-322E0670F155}" type="slidenum">
              <a:rPr lang="en-US"/>
              <a:pPr/>
              <a:t>14</a:t>
            </a:fld>
            <a:endParaRPr lang="en-US"/>
          </a:p>
        </p:txBody>
      </p:sp>
      <p:sp>
        <p:nvSpPr>
          <p:cNvPr id="378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0AFDA1-C17F-E545-A582-86C75875A3D6}" type="slidenum">
              <a:rPr lang="en-US"/>
              <a:pPr/>
              <a:t>15</a:t>
            </a:fld>
            <a:endParaRPr lang="en-US"/>
          </a:p>
        </p:txBody>
      </p:sp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E73C7C-02DC-2F41-9AA4-414F7D11F6CA}" type="slidenum">
              <a:rPr lang="en-US"/>
              <a:pPr/>
              <a:t>16</a:t>
            </a:fld>
            <a:endParaRPr lang="en-US"/>
          </a:p>
        </p:txBody>
      </p:sp>
      <p:sp>
        <p:nvSpPr>
          <p:cNvPr id="409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1D1C3E-0B62-0C41-8279-CED38A12FA37}" type="slidenum">
              <a:rPr lang="en-US"/>
              <a:pPr/>
              <a:t>17</a:t>
            </a:fld>
            <a:endParaRPr lang="en-US"/>
          </a:p>
        </p:txBody>
      </p:sp>
      <p:sp>
        <p:nvSpPr>
          <p:cNvPr id="419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19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29D770-0FFC-B844-B832-E6EF04684736}" type="slidenum">
              <a:rPr lang="en-US"/>
              <a:pPr/>
              <a:t>18</a:t>
            </a:fld>
            <a:endParaRPr lang="en-US"/>
          </a:p>
        </p:txBody>
      </p:sp>
      <p:sp>
        <p:nvSpPr>
          <p:cNvPr id="430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30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E90953-FA52-D04C-BDB1-971F07F552BF}" type="slidenum">
              <a:rPr lang="en-US"/>
              <a:pPr/>
              <a:t>19</a:t>
            </a:fld>
            <a:endParaRPr lang="en-US"/>
          </a:p>
        </p:txBody>
      </p:sp>
      <p:sp>
        <p:nvSpPr>
          <p:cNvPr id="440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D44E31-8641-9546-9BA9-2535FA7AE631}" type="slidenum">
              <a:rPr lang="en-US"/>
              <a:pPr/>
              <a:t>20</a:t>
            </a:fld>
            <a:endParaRPr lang="en-US"/>
          </a:p>
        </p:txBody>
      </p:sp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FB4C7A-8534-BA4E-B95B-FCBC00FE3A2E}" type="slidenum">
              <a:rPr lang="en-US"/>
              <a:pPr/>
              <a:t>2</a:t>
            </a:fld>
            <a:endParaRPr lang="en-US"/>
          </a:p>
        </p:txBody>
      </p:sp>
      <p:sp>
        <p:nvSpPr>
          <p:cNvPr id="276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3C3376-7BCA-3542-BFB4-FB8245E0914C}" type="slidenum">
              <a:rPr lang="en-US"/>
              <a:pPr/>
              <a:t>21</a:t>
            </a:fld>
            <a:endParaRPr lang="en-US"/>
          </a:p>
        </p:txBody>
      </p:sp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E5F2A0-8B61-D840-87FF-F87623E1C6A5}" type="slidenum">
              <a:rPr lang="en-US"/>
              <a:pPr/>
              <a:t>22</a:t>
            </a:fld>
            <a:endParaRPr lang="en-US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9156D2-F8C8-3F4F-8DC2-6541B3C7C447}" type="slidenum">
              <a:rPr lang="en-US"/>
              <a:pPr/>
              <a:t>23</a:t>
            </a:fld>
            <a:endParaRPr lang="en-US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A271F7-6EDA-3341-8D09-AD4CE4327FA7}" type="slidenum">
              <a:rPr lang="en-US"/>
              <a:pPr/>
              <a:t>24</a:t>
            </a:fld>
            <a:endParaRPr lang="en-US"/>
          </a:p>
        </p:txBody>
      </p:sp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59C3B5-A441-994D-B0B4-D20E572B6D0B}" type="slidenum">
              <a:rPr lang="en-US"/>
              <a:pPr/>
              <a:t>3</a:t>
            </a:fld>
            <a:endParaRPr lang="en-US"/>
          </a:p>
        </p:txBody>
      </p:sp>
      <p:sp>
        <p:nvSpPr>
          <p:cNvPr id="286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86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BF0233-26F0-4D46-96B1-58A7FAD5E0CA}" type="slidenum">
              <a:rPr lang="en-US"/>
              <a:pPr/>
              <a:t>4</a:t>
            </a:fld>
            <a:endParaRPr lang="en-US"/>
          </a:p>
        </p:txBody>
      </p:sp>
      <p:sp>
        <p:nvSpPr>
          <p:cNvPr id="296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96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F33D1B-ABFD-0449-B79E-16BF38D13ACD}" type="slidenum">
              <a:rPr lang="en-US"/>
              <a:pPr/>
              <a:t>6</a:t>
            </a:fld>
            <a:endParaRPr lang="en-US"/>
          </a:p>
        </p:txBody>
      </p:sp>
      <p:sp>
        <p:nvSpPr>
          <p:cNvPr id="307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07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2AA1F7D-6028-C740-B7DD-8E0C2EAD810B}" type="slidenum">
              <a:rPr lang="en-US"/>
              <a:pPr/>
              <a:t>7</a:t>
            </a:fld>
            <a:endParaRPr lang="en-US"/>
          </a:p>
        </p:txBody>
      </p:sp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55E201-484E-AB4C-A71D-EF604F6A42F2}" type="slidenum">
              <a:rPr lang="en-US"/>
              <a:pPr/>
              <a:t>8</a:t>
            </a:fld>
            <a:endParaRPr lang="en-US"/>
          </a:p>
        </p:txBody>
      </p:sp>
      <p:sp>
        <p:nvSpPr>
          <p:cNvPr id="327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DD2C93-DB9F-D445-B78D-85A31F6D1A1A}" type="slidenum">
              <a:rPr lang="en-US"/>
              <a:pPr/>
              <a:t>9</a:t>
            </a:fld>
            <a:endParaRPr lang="en-US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274FA5-CABE-7749-A183-042393F2614E}" type="slidenum">
              <a:rPr lang="en-US"/>
              <a:pPr/>
              <a:t>10</a:t>
            </a:fld>
            <a:endParaRPr lang="en-US"/>
          </a:p>
        </p:txBody>
      </p:sp>
      <p:sp>
        <p:nvSpPr>
          <p:cNvPr id="348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BDAAD0-DF15-1745-9F77-34F7C4F2AD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7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45DF67-787A-E842-AF69-F3D04BF45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9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E879D48-D9CF-7646-80BE-1FAD5BC4FE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59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309B1145-A98C-6F4F-9644-672B460DEB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36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767F6C8-5EAF-1648-9E42-9320E39C93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1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7C9B6B1-6A4B-BC48-B64C-9E72A2C728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79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2BB3C6-2FD2-BC4D-88E3-448639B35E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3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CBE2A2-555A-214C-9E67-9B48FB7746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49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EFE505-6487-2749-A554-11C18E1922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6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E2704C3-92CE-C546-B8C8-F63AA9732D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00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B1BBE8-03F0-5D4E-874F-7D8E656488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85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ED21EB-B675-B04D-99D7-906F29C7DA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11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4903D8B5-B52B-AF40-80D5-93751726A1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The Ides of March, 44 BCE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4425950" cy="4899025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/>
              <a:t>The assassins emerged from the Senate building declaring Rome free from Caesar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/>
              <a:t>They were greeted by empty streets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495141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All things fall apart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After the 2</a:t>
            </a:r>
            <a:r>
              <a:rPr lang="en-US" baseline="33000"/>
              <a:t>nd</a:t>
            </a:r>
            <a:r>
              <a:rPr lang="en-US"/>
              <a:t> Triumvirate eliminated Caesars assassins, they had no common enemy, and immediately their relationship declined</a:t>
            </a:r>
          </a:p>
          <a:p>
            <a:pPr marL="863600" lvl="1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** See Events on timeline (42-31 BCE)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3989388"/>
            <a:ext cx="6196012" cy="33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7975"/>
            <a:ext cx="9070975" cy="1250950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Another Civil War Becomes Inevitable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899025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Octavian, using his political savvy and position in Rome, is able to convince the SPQR that Antony is the enemy</a:t>
            </a:r>
          </a:p>
          <a:p>
            <a:pPr marL="863600" lvl="1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He declares war on Cleopatra, Antony's new wife, knowing that Antony will have to side with her, and thus against Rome</a:t>
            </a:r>
          </a:p>
          <a:p>
            <a:pPr marL="863600" lvl="1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Although he has VERY little military genius,Octavian's best friend, Marcus Agrippa, is an amazing military commander, and helps Octavian out at the Battle of Actium in 31 BCE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Aftermath of the Battle of Actium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899025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After pursuing Antony and Cleopatra to Egypt where the two eventually killed themselves, Octavian was left in sole control of the Roman World</a:t>
            </a:r>
          </a:p>
          <a:p>
            <a:pPr marL="431800" indent="-323850"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00400"/>
            <a:ext cx="7315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457200"/>
            <a:ext cx="4011612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7200"/>
            <a:ext cx="4684713" cy="604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Comparing Octavian to Caesar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4425950" cy="4989513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/>
              <a:t>Similarities</a:t>
            </a:r>
          </a:p>
          <a:p>
            <a:pPr marL="863600" lvl="1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/>
              <a:t>Both loved by the people</a:t>
            </a:r>
          </a:p>
          <a:p>
            <a:pPr marL="863600" lvl="1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/>
              <a:t>Control MASSIVE army</a:t>
            </a:r>
          </a:p>
          <a:p>
            <a:pPr marL="863600" lvl="1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/>
              <a:t>Eliminated military threats</a:t>
            </a:r>
          </a:p>
          <a:p>
            <a:pPr marL="863600" lvl="1" indent="-323850"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sz="28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5151438" y="1768475"/>
            <a:ext cx="4425950" cy="5029200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/>
              <a:t>Differences</a:t>
            </a:r>
          </a:p>
          <a:p>
            <a:pPr marL="863600" lvl="1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/>
              <a:t>Caesar practiced </a:t>
            </a:r>
            <a:r>
              <a:rPr lang="en-US" sz="2800" i="1"/>
              <a:t>clementia</a:t>
            </a:r>
          </a:p>
          <a:p>
            <a:pPr marL="863600" lvl="1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/>
              <a:t> Augustus truly eliminated ALL threat</a:t>
            </a:r>
          </a:p>
          <a:p>
            <a:pPr marL="863600" lvl="1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/>
              <a:t>Caesar = lots of remaining Republican Sentiment</a:t>
            </a:r>
          </a:p>
          <a:p>
            <a:pPr marL="863600" lvl="1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/>
              <a:t>31 BC – different memories for active political families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The Benefit of starting early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4425950" cy="4899025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/>
              <a:t>Octavian eliminated ALL threats by 30 BCE... at the age of 33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/>
              <a:t>He could not give up power... Rome would descend into chaos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/>
              <a:t>He could not name himself king... no one would accept that.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06513"/>
            <a:ext cx="4648200" cy="578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The First Settlement 27 BCE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4425950" cy="5338763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/>
              <a:t>Octavian “gave up” all of his power in a public show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/>
              <a:t>This pleased the Senators, who BEGGED Octavian to retain control in certain provinces... the border provinces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/>
              <a:t>He received the title: Augustus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3148013" cy="553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Auctoritas Augusti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4425950" cy="4899025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/>
              <a:t>Except for times of Crisis, Augustus rarely held political offices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/>
              <a:t>He let the traditional workings of the Republic continue, with his authority being the guiding force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3886200" cy="550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645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224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/>
            <a:r>
              <a:rPr lang="en-US" sz="3200"/>
              <a:t>Augustus claimed that he found the city of Rome one of brick, and left it one of marble.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The Pax Romana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4425950" cy="4899025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/>
              <a:t>During the period of his reign, Rome experienced an unprecedented flourishing of arts, architecture, and trade</a:t>
            </a:r>
          </a:p>
          <a:p>
            <a:pPr marL="431800" indent="-323850"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sz="320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41550"/>
            <a:ext cx="4060825" cy="370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636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224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/>
            <a:r>
              <a:rPr lang="en-US" sz="3200"/>
              <a:t>Choose one of the following power options for Rome... what should this “leader” do to assume command of Rome and set up a more stable system.  Remember, we have just had our beloved leader assassinated and we need a more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9393238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Augustan Forum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3188"/>
            <a:ext cx="8088313" cy="548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The Pantheon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9601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Concerns Augusti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899025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Throughout his reign, Augustus had two main concerns:</a:t>
            </a:r>
          </a:p>
          <a:p>
            <a:pPr marL="863600" lvl="1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Establishing a system that would be stable through the transition of authority... a system where a successor could be designated</a:t>
            </a:r>
          </a:p>
          <a:p>
            <a:pPr marL="863600" lvl="1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Establishing a system where everyone was taken care of... he established a veil of competition under a system where he was absolute ruler.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What Augustus Accomplished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4425950" cy="4899025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/>
              <a:t>In his Res Gestae, Augustus displayed proudly, though humbly his most important accomplishments.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sz="320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6172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Who should take over????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425950" cy="4989513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>
                <a:solidFill>
                  <a:srgbClr val="6B2394"/>
                </a:solidFill>
              </a:rPr>
              <a:t>19 Year Old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>
                <a:solidFill>
                  <a:srgbClr val="6B2394"/>
                </a:solidFill>
              </a:rPr>
              <a:t>Sickly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>
                <a:solidFill>
                  <a:srgbClr val="6B2394"/>
                </a:solidFill>
              </a:rPr>
              <a:t>Little Military Experience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>
                <a:solidFill>
                  <a:srgbClr val="6B2394"/>
                </a:solidFill>
              </a:rPr>
              <a:t>Distant relative of Caesar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5029200" y="1600200"/>
            <a:ext cx="4425950" cy="4899025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>
                <a:solidFill>
                  <a:srgbClr val="004A4A"/>
                </a:solidFill>
              </a:rPr>
              <a:t>Caesar's second in command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>
                <a:solidFill>
                  <a:srgbClr val="004A4A"/>
                </a:solidFill>
              </a:rPr>
              <a:t>Loved by his troops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>
                <a:solidFill>
                  <a:srgbClr val="004A4A"/>
                </a:solidFill>
              </a:rPr>
              <a:t>Esteemed military commander</a:t>
            </a:r>
          </a:p>
          <a:p>
            <a:pPr marL="431800" indent="-323850"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sz="3200">
              <a:solidFill>
                <a:srgbClr val="004A4A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143000" y="4397375"/>
            <a:ext cx="75438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endParaRPr lang="en-US"/>
          </a:p>
          <a:p>
            <a:r>
              <a:rPr lang="en-US" sz="3600"/>
              <a:t>For years has led Rome as </a:t>
            </a:r>
            <a:r>
              <a:rPr lang="en-US" sz="3600" i="1"/>
              <a:t>de facto </a:t>
            </a:r>
            <a:r>
              <a:rPr lang="en-US" sz="3600"/>
              <a:t>leaders</a:t>
            </a:r>
          </a:p>
          <a:p>
            <a:r>
              <a:rPr lang="en-US" sz="3600"/>
              <a:t>Has now asserted its authority over the Romans by assassinating Caesar</a:t>
            </a:r>
            <a:r>
              <a:rPr lang="en-US"/>
              <a:t> 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Who should take over???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4425950" cy="4899025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b="1"/>
              <a:t>Octavius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/>
              <a:t>Adopted by Caesar posthumously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/>
              <a:t>Declared Caesar's sole heir	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5151438" y="1768475"/>
            <a:ext cx="4425950" cy="4899025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/>
              <a:t>Marc Antony</a:t>
            </a:r>
          </a:p>
          <a:p>
            <a:pPr marL="431800" indent="-323850"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sz="320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4951413" cy="45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from the Past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2912" y="1798637"/>
            <a:ext cx="4495800" cy="5334000"/>
          </a:xfrm>
        </p:spPr>
        <p:txBody>
          <a:bodyPr/>
          <a:lstStyle/>
          <a:p>
            <a:r>
              <a:rPr lang="en-US" dirty="0" smtClean="0"/>
              <a:t>Octavian looked to his predecessors from the previous 100 years for examples on what to do and what not to do.  </a:t>
            </a:r>
          </a:p>
          <a:p>
            <a:endParaRPr lang="en-US" dirty="0"/>
          </a:p>
          <a:p>
            <a:r>
              <a:rPr lang="en-US" dirty="0" smtClean="0"/>
              <a:t>What, if you were Octavian, would you do to make sure to have the support of a) the people, b) the Army, c) the government(?) …?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10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Octavius... that sly devil...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Octavian took the necessary actions to secure the favor of the people of Rome</a:t>
            </a:r>
          </a:p>
          <a:p>
            <a:pPr marL="863600" lvl="1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He gave each Roman citizen the money promised to them by Julius Caesar</a:t>
            </a:r>
          </a:p>
          <a:p>
            <a:pPr marL="863600" lvl="1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He also had Julius Caesar declared a god... why on earth would he do this...?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Caesar, the God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9601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The 2</a:t>
            </a:r>
            <a:r>
              <a:rPr lang="en-US" baseline="33000"/>
              <a:t>nd</a:t>
            </a:r>
            <a:r>
              <a:rPr lang="en-US"/>
              <a:t> Triumvirate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4425950" cy="4899025"/>
          </a:xfrm>
          <a:ln/>
        </p:spPr>
        <p:txBody>
          <a:bodyPr tIns="21168"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400"/>
              <a:t>Octavian and Antony formed the 2</a:t>
            </a:r>
            <a:r>
              <a:rPr lang="en-US" sz="2400" baseline="33000"/>
              <a:t>nd</a:t>
            </a:r>
            <a:r>
              <a:rPr lang="en-US" sz="2400"/>
              <a:t> Triumvirate and split up the Roman world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400"/>
              <a:t>The three initiated a series of </a:t>
            </a:r>
            <a:r>
              <a:rPr lang="en-US" sz="2400" i="1"/>
              <a:t>proscriptions: </a:t>
            </a:r>
            <a:r>
              <a:rPr lang="en-US" sz="2400"/>
              <a:t>Just like Sulla, they killed their many political opponents, and killed anyone worth enough money to help fund their war effort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400"/>
              <a:t>Octavian was positioned in Rome, Antony in the East (in Egypt), and Lepidus... though we won't focus on him....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1371600"/>
            <a:ext cx="44799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28575"/>
            <a:ext cx="9070975" cy="1171575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Revenge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4650" y="914400"/>
            <a:ext cx="4425950" cy="6062663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/>
              <a:t>Marc Antony and Gaius Julius Caesar Octavianus allied with one another to crush those responsible for the assassination of Caesar 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/>
              <a:t>At the Battle of Philippi ( 42BCE), they defeaedt Cassius and Brutus, finally eliminating any Republican Hope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2514600"/>
            <a:ext cx="5180012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1879</TotalTime>
  <Words>848</Words>
  <Application>Microsoft Macintosh PowerPoint</Application>
  <PresentationFormat>Custom</PresentationFormat>
  <Paragraphs>100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The Ides of March, 44 BCE</vt:lpstr>
      <vt:lpstr>PowerPoint Presentation</vt:lpstr>
      <vt:lpstr>Who should take over????</vt:lpstr>
      <vt:lpstr>Who should take over???</vt:lpstr>
      <vt:lpstr>Learning from the Past</vt:lpstr>
      <vt:lpstr>Octavius... that sly devil...</vt:lpstr>
      <vt:lpstr>Caesar, the God</vt:lpstr>
      <vt:lpstr>The 2nd Triumvirate</vt:lpstr>
      <vt:lpstr>Revenge</vt:lpstr>
      <vt:lpstr>All things fall apart</vt:lpstr>
      <vt:lpstr>Another Civil War Becomes Inevitable</vt:lpstr>
      <vt:lpstr>Aftermath of the Battle of Actium</vt:lpstr>
      <vt:lpstr>PowerPoint Presentation</vt:lpstr>
      <vt:lpstr>Comparing Octavian to Caesar</vt:lpstr>
      <vt:lpstr>The Benefit of starting early</vt:lpstr>
      <vt:lpstr>The First Settlement 27 BCE</vt:lpstr>
      <vt:lpstr>Auctoritas Augusti</vt:lpstr>
      <vt:lpstr>PowerPoint Presentation</vt:lpstr>
      <vt:lpstr>The Pax Romana</vt:lpstr>
      <vt:lpstr>PowerPoint Presentation</vt:lpstr>
      <vt:lpstr>Augustan Forum</vt:lpstr>
      <vt:lpstr>The Pantheon</vt:lpstr>
      <vt:lpstr>Concerns Augusti</vt:lpstr>
      <vt:lpstr>What Augustus Accomplished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Ides of March, 44 BCE</dc:title>
  <dc:creator>David Knoeckel</dc:creator>
  <cp:lastModifiedBy>David Knoeckel</cp:lastModifiedBy>
  <cp:revision>3</cp:revision>
  <cp:lastPrinted>2012-11-28T13:17:48Z</cp:lastPrinted>
  <dcterms:created xsi:type="dcterms:W3CDTF">2011-12-04T18:13:03Z</dcterms:created>
  <dcterms:modified xsi:type="dcterms:W3CDTF">2014-12-01T13:39:12Z</dcterms:modified>
</cp:coreProperties>
</file>