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-43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0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1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7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9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8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2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C427-956B-4927-A4AC-FA6A3F5557F7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D677-B09E-407D-AC22-9E8804187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6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s://www.bing.com/images/search?q=cicero&amp;FORM=IARRTH&amp;ufn=cicero&amp;stid=535397cb-7b92-96c3-9f8d-388384ad8ded&amp;cbn=EntityAnswer&amp;cbi=0&amp;FORM=IARRTH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en.wikipedia.org/wiki/File:Catilina2-Maccari_affresc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bing.com/images/search?view=detailV2&amp;ccid=M+hutLWC&amp;id=AB4F376C23DE76A6284CA082BB9D71FE624BC7B7&amp;thid=OIP.M-hutLWCCi_iwstv_EcRAQHaHT&amp;mediaurl=http://www.dumpaday.com/wp-content/uploads/2014/04/sore-loser.jpg&amp;exph=612&amp;expw=620&amp;q=sore+loser&amp;simid=607995216122154803&amp;selectedIndex=1" TargetMode="Externa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bing.com/images/search?view=detailV2&amp;ccid=y4eXReEl&amp;id=60852EE36FB642ECA74538A6A8A34F0EAB1E5FB1&amp;thid=OIP.y4eXReEl2X1a5Mq5FUhLQQHaE8&amp;mediaurl=http://www.nairaland.com/attachments/3396938_floydmayweatherjr_jpegcaeab446ad5eca8b0dcbb43e255f002d&amp;exph=267&amp;expw=400&amp;q=Excessive+Body+Guard&amp;simid=608036430620330950&amp;selectedIndex=1" TargetMode="Externa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bing.com/images/search?view=detailV2&amp;ccid=0TO3hoeV&amp;id=198CB209701AC3FA36712A8F63B50A5224D62684&amp;thid=OIP.0TO3hoeV1yHdx9i3kq1-YgHaFj&amp;mediaurl=https://i.imgflip.com/1735qm.jpg&amp;exph=465&amp;expw=620&amp;q=You+get+a+car+you+get+a+car&amp;simid=608049315551970556&amp;selectedIndex=1" TargetMode="Externa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bing.com/images/search?view=detailV2&amp;ccid=unLzeAFV&amp;id=8D33E44A61FA2EB38CE60F72F2A5637AC24B3676&amp;thid=OIP.unLzeAFVsO-c3PL4pcExTwHaE7&amp;mediaurl=http://floridapolitics.com/wp-content/uploads/2015/09/poliotical-corrupt.jpg&amp;exph=733&amp;expw=1100&amp;q=bribery&amp;simid=608001237651097175&amp;selectedIndex=0" TargetMode="Externa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bing.com/images/search?view=detailV2&amp;ccid=ragQETre&amp;id=84C1E2354C28C02DDB9AC6B66CF6DB2309376E8F&amp;thid=OIP.ragQETrezNJyg9qOKCFi8AHaE8&amp;mediaurl=http://awm.com/wp-content/uploads/2016/04/most-famous-betrayal-quotes-1.jpg&amp;exph=500&amp;expw=750&amp;q=betraying+friend&amp;simid=608025074719720547&amp;selectedIndex=0" TargetMode="Externa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Defense of the Republic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Cicero vs.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Catiline</a:t>
            </a:r>
            <a:endParaRPr lang="en-US" dirty="0"/>
          </a:p>
        </p:txBody>
      </p:sp>
      <p:pic>
        <p:nvPicPr>
          <p:cNvPr id="1026" name="Picture 2" descr="Catilina2-Maccari affresc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506" y="3176528"/>
            <a:ext cx="20955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icero">
            <a:hlinkClick r:id="rId4" tooltip="Search images of cicero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66" y="2564338"/>
            <a:ext cx="2834615" cy="383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48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Catiline</a:t>
            </a:r>
            <a:r>
              <a:rPr lang="en-US" dirty="0" smtClean="0">
                <a:solidFill>
                  <a:srgbClr val="767676"/>
                </a:solidFill>
                <a:effectLst/>
              </a:rPr>
              <a:t/>
            </a:r>
            <a:br>
              <a:rPr lang="en-US" dirty="0" smtClean="0">
                <a:solidFill>
                  <a:srgbClr val="767676"/>
                </a:solidFill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Incredibly Patrician Background</a:t>
            </a:r>
          </a:p>
          <a:p>
            <a:r>
              <a:rPr lang="en-US" dirty="0" smtClean="0"/>
              <a:t>Worked his way up to the Praetorship</a:t>
            </a:r>
            <a:endParaRPr lang="en-US" dirty="0" smtClean="0">
              <a:solidFill>
                <a:srgbClr val="767676"/>
              </a:solidFill>
              <a:effectLst/>
              <a:hlinkClick r:id="rId2"/>
            </a:endParaRPr>
          </a:p>
          <a:p>
            <a:endParaRPr lang="en-US" dirty="0" smtClean="0"/>
          </a:p>
          <a:p>
            <a:r>
              <a:rPr lang="en-US" dirty="0" smtClean="0"/>
              <a:t>Lost multiple elections for Consulship</a:t>
            </a:r>
          </a:p>
          <a:p>
            <a:r>
              <a:rPr lang="en-US" dirty="0" smtClean="0"/>
              <a:t>Should have backed down</a:t>
            </a:r>
            <a:endParaRPr lang="en-US" dirty="0"/>
          </a:p>
        </p:txBody>
      </p:sp>
      <p:pic>
        <p:nvPicPr>
          <p:cNvPr id="2050" name="Picture 2" descr="Image result for sore los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557" y="2074849"/>
            <a:ext cx="3445650" cy="351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19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“Attempted Murder of Cicero” – First Conspiracy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Cicero found out about a plot that </a:t>
            </a:r>
            <a:r>
              <a:rPr lang="en-US" dirty="0" err="1" smtClean="0"/>
              <a:t>Catiline</a:t>
            </a:r>
            <a:r>
              <a:rPr lang="en-US" dirty="0" smtClean="0"/>
              <a:t> was trying to carry out to assassinate him</a:t>
            </a:r>
          </a:p>
          <a:p>
            <a:r>
              <a:rPr lang="en-US" dirty="0" smtClean="0"/>
              <a:t>Luckily, he was able to protect himself from any harm…</a:t>
            </a:r>
            <a:endParaRPr lang="en-US" dirty="0"/>
          </a:p>
        </p:txBody>
      </p:sp>
      <p:pic>
        <p:nvPicPr>
          <p:cNvPr id="3074" name="Picture 2" descr="Image result for Excessive Body Guar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46" y="2141395"/>
            <a:ext cx="5021427" cy="33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09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Conspiracy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Catiline</a:t>
            </a:r>
            <a:r>
              <a:rPr lang="en-US" dirty="0" smtClean="0"/>
              <a:t> wanted to hit the reset button</a:t>
            </a:r>
          </a:p>
          <a:p>
            <a:pPr lvl="1"/>
            <a:r>
              <a:rPr lang="en-US" dirty="0" smtClean="0"/>
              <a:t>He promised the rich and poor alike that he would wipe out their loans; he promised land to veterans</a:t>
            </a:r>
          </a:p>
          <a:p>
            <a:pPr lvl="1"/>
            <a:r>
              <a:rPr lang="en-US" dirty="0" smtClean="0"/>
              <a:t>He raised  a following of about 10,000 men</a:t>
            </a:r>
            <a:endParaRPr lang="en-US" dirty="0"/>
          </a:p>
        </p:txBody>
      </p:sp>
      <p:pic>
        <p:nvPicPr>
          <p:cNvPr id="4098" name="Picture 2" descr="Image result for You get a car you get a ca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344" y="1967564"/>
            <a:ext cx="5201963" cy="38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88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Catiline</a:t>
            </a:r>
            <a:r>
              <a:rPr lang="en-US" dirty="0" smtClean="0"/>
              <a:t> Called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Cicero, one of the most renowned speakers of antiquity, gave a series of speeches calling out </a:t>
            </a:r>
            <a:r>
              <a:rPr lang="en-US" dirty="0" err="1" smtClean="0"/>
              <a:t>Catiline</a:t>
            </a:r>
            <a:r>
              <a:rPr lang="en-US" dirty="0" smtClean="0"/>
              <a:t> for his plans</a:t>
            </a:r>
          </a:p>
          <a:p>
            <a:r>
              <a:rPr lang="en-US" dirty="0" smtClean="0"/>
              <a:t>The first was delivered, with </a:t>
            </a:r>
            <a:r>
              <a:rPr lang="en-US" dirty="0" err="1" smtClean="0"/>
              <a:t>Catiline</a:t>
            </a:r>
            <a:r>
              <a:rPr lang="en-US" dirty="0" smtClean="0"/>
              <a:t> in the room, to the rest of the Senate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555" y="172258"/>
            <a:ext cx="46482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6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and </a:t>
            </a:r>
            <a:r>
              <a:rPr lang="en-US" dirty="0" err="1" smtClean="0"/>
              <a:t>Gauls</a:t>
            </a:r>
            <a:r>
              <a:rPr lang="en-US" dirty="0" smtClean="0"/>
              <a:t>… friends?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Catiline</a:t>
            </a:r>
            <a:r>
              <a:rPr lang="en-US" dirty="0" smtClean="0"/>
              <a:t> tried to lure some </a:t>
            </a:r>
            <a:r>
              <a:rPr lang="en-US" dirty="0" err="1" smtClean="0"/>
              <a:t>Gauls</a:t>
            </a:r>
            <a:r>
              <a:rPr lang="en-US" dirty="0" smtClean="0"/>
              <a:t> to help him fight</a:t>
            </a:r>
          </a:p>
          <a:p>
            <a:r>
              <a:rPr lang="en-US" dirty="0" smtClean="0"/>
              <a:t>They made him write down all his promises to them in a letter signed by the main conspirators</a:t>
            </a:r>
            <a:endParaRPr lang="en-US" dirty="0"/>
          </a:p>
        </p:txBody>
      </p:sp>
      <p:pic>
        <p:nvPicPr>
          <p:cNvPr id="7" name="Picture 2" descr="Image result for bribe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8" y="2067553"/>
            <a:ext cx="5053964" cy="347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96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Goose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Gauls</a:t>
            </a:r>
            <a:r>
              <a:rPr lang="en-US" dirty="0" smtClean="0"/>
              <a:t> promptly turned this letter into the Roman Authority  </a:t>
            </a:r>
            <a:endParaRPr lang="en-US" dirty="0"/>
          </a:p>
        </p:txBody>
      </p:sp>
      <p:pic>
        <p:nvPicPr>
          <p:cNvPr id="6148" name="Picture 4" descr="Image result for betraying frien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147" y="2850717"/>
            <a:ext cx="5239919" cy="349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98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Catiline</a:t>
            </a:r>
            <a:r>
              <a:rPr lang="en-US" dirty="0" smtClean="0"/>
              <a:t> Meets his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5261" y="3454919"/>
            <a:ext cx="8710353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the battle was ended it became evident what boldness and resolution had pervaded </a:t>
            </a:r>
            <a:r>
              <a:rPr lang="en-US" sz="2400" dirty="0" err="1" smtClean="0"/>
              <a:t>Catiline's</a:t>
            </a:r>
            <a:r>
              <a:rPr lang="en-US" sz="2400" dirty="0" smtClean="0"/>
              <a:t> army. For almost every man covered with his body, when life was gone, the position which he had taken when alive at the beginning of the conflict. A few, indeed, in the </a:t>
            </a:r>
            <a:r>
              <a:rPr lang="en-US" sz="2400" dirty="0" err="1" smtClean="0"/>
              <a:t>centre</a:t>
            </a:r>
            <a:r>
              <a:rPr lang="en-US" sz="2400" dirty="0" smtClean="0"/>
              <a:t>, whom the praetorian cohort had scattered, lay a little apart from the rest, but the wounds even of these were in front. But </a:t>
            </a:r>
            <a:r>
              <a:rPr lang="en-US" sz="2400" dirty="0" err="1" smtClean="0"/>
              <a:t>Catiline</a:t>
            </a:r>
            <a:r>
              <a:rPr lang="en-US" sz="2400" dirty="0" smtClean="0"/>
              <a:t> was found far in advance of his men amid a heap of slain foemen, still breathing slightly, and showing in his face the indomitable spirit which had animated him when alive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037" y="1493116"/>
            <a:ext cx="5181600" cy="4351338"/>
          </a:xfrm>
        </p:spPr>
        <p:txBody>
          <a:bodyPr/>
          <a:lstStyle/>
          <a:p>
            <a:r>
              <a:rPr lang="en-US" dirty="0" smtClean="0"/>
              <a:t>Many of </a:t>
            </a:r>
            <a:r>
              <a:rPr lang="en-US" dirty="0" err="1" smtClean="0"/>
              <a:t>Catiline’s</a:t>
            </a:r>
            <a:r>
              <a:rPr lang="en-US" dirty="0" smtClean="0"/>
              <a:t> troops abandoned him</a:t>
            </a:r>
          </a:p>
          <a:p>
            <a:r>
              <a:rPr lang="en-US" dirty="0" smtClean="0"/>
              <a:t>The 3000 or so that remained fought well but were defeated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3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327</Words>
  <Application>Microsoft Macintosh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 Defense of the Republic</vt:lpstr>
      <vt:lpstr>Catiline </vt:lpstr>
      <vt:lpstr>“Attempted Murder of Cicero” – First Conspiracy </vt:lpstr>
      <vt:lpstr>2nd Conspiracy</vt:lpstr>
      <vt:lpstr>Catiline Called Out</vt:lpstr>
      <vt:lpstr>Romans and Gauls… friends?</vt:lpstr>
      <vt:lpstr>Silly Goose</vt:lpstr>
      <vt:lpstr>Catiline Meets his End 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Defense of the Republic</dc:title>
  <dc:creator>Knoeckel, David A</dc:creator>
  <cp:lastModifiedBy>David Knoeckel</cp:lastModifiedBy>
  <cp:revision>6</cp:revision>
  <dcterms:created xsi:type="dcterms:W3CDTF">2018-03-12T15:37:04Z</dcterms:created>
  <dcterms:modified xsi:type="dcterms:W3CDTF">2018-03-12T16:27:32Z</dcterms:modified>
</cp:coreProperties>
</file>