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09" r:id="rId2"/>
    <p:sldId id="363" r:id="rId3"/>
    <p:sldId id="365" r:id="rId4"/>
    <p:sldId id="381" r:id="rId5"/>
    <p:sldId id="390" r:id="rId6"/>
    <p:sldId id="391" r:id="rId7"/>
    <p:sldId id="392" r:id="rId8"/>
    <p:sldId id="319" r:id="rId9"/>
    <p:sldId id="320" r:id="rId10"/>
    <p:sldId id="395" r:id="rId11"/>
    <p:sldId id="410" r:id="rId12"/>
    <p:sldId id="41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5FC3B-1C4C-5D47-AD9B-005BA8719F37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CBC37-D7FA-F044-94B2-D392B437F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71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9F63F6DB-5E51-AE40-95A7-55D704AC1F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265FA0F-1D89-F748-929F-25BACAA942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en-US" altLang="en-US"/>
              <a:t>$8,000= Revenue ($18,000) minus explicit costs ($10,000). Don’t include the family vacation since it is not a business expense. 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$0= Revenue minus explicit costs and implicit costs ($8,000 forgone wage)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Not necessarily, he makes just as much money per month with his shop as he did being a lawyer.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Accounting profit must be positive when economic profit is zero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E6451A1-7194-B746-A9D1-3C4338C7A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E74C3C-9FDA-F443-A4BA-C216F01538F9}" type="slidenum">
              <a:rPr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0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56193A8D-B699-A248-9B35-B2F6BB8344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4DE5B26B-9195-DF48-9427-E19FEC0384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$5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$12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$14</a:t>
            </a:r>
          </a:p>
          <a:p>
            <a:pPr marL="228600" indent="-228600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228600" indent="-228600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E7EC5BA5-CC74-4340-977D-5BA4B887A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CF4371-EA60-484B-BF13-2498817E5CB3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5276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E82DE7F2-3101-264C-B276-015B7395FB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001665AC-0B2A-E949-8E9E-57F8B5BAA2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$5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$12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$14</a:t>
            </a:r>
          </a:p>
          <a:p>
            <a:pPr marL="228600" indent="-228600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228600" indent="-228600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1669BEE7-B28C-5545-99F8-E07938EE60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260DEAE-7193-DA4E-94A4-7371CE4CB63C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87469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60431A79-2ADE-DD4E-8536-965E8218A1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AD26121B-28C3-DA41-8950-0F6173F8AA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$5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$20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$12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$2</a:t>
            </a:r>
          </a:p>
          <a:p>
            <a:pPr marL="228600" indent="-228600">
              <a:buFontTx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$14</a:t>
            </a:r>
          </a:p>
          <a:p>
            <a:pPr marL="228600" indent="-228600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228600" indent="-228600">
              <a:buFontTx/>
              <a:buAutoNum type="arabicPeriod"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F1D12251-637F-934A-9DDD-19B21CC70C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8E0626-9555-C745-9037-44059FDA8765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4531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2437C-0905-D244-8F4C-7DDA60267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5DA01-58AC-0847-B252-4D12FC2B2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C7EC1-C19C-EB4D-9728-BEA66908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4BA25-6472-C04E-911E-F6752B06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925AF-EBD0-6A4C-8398-42C11D7E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0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A247-1846-1C42-BD54-D0341E58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3FB9D-B949-9746-924F-C27DEE7FF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F73D2-B11D-594C-91E6-F01127A2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55F58-CB41-3E41-A683-E66E3D70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AACC-8372-404B-8A89-29014DB5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7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DA30F-69EA-EA4E-81C6-D41570CDA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5A55B-EB42-CE4A-8F58-C99C1FA05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2D911-611E-3A4E-AB9E-9A4F7A4F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41D12-4C7D-AD42-B57C-FA5615A7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D7310-7D89-1240-AE7C-F9127E34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C9C7-0283-524D-AC5F-9C218C45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6888-C290-6141-A156-5F07333F6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D78C-A78F-2640-8E22-F7583589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DD330-7C67-0D45-99E8-4479767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46C8-FA54-694B-B4E4-4D0EBF59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3E9C-388E-FF4F-8C98-0FB54578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753CB-9DAB-744D-83B1-5D8CD5030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A16F8-D47B-C24C-A769-EB6CE6BD7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89089-EBBC-8145-B7CD-9DB4E5C3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7D75-764C-4B48-8C0D-76690615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053F5-138B-E249-871A-97B8A4F6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12427-28A6-CC41-A90C-485E2F36E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413BA-8529-0348-84D9-60A94D1A8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1231B-A58D-B441-8B0B-E06EDB5B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C98F4-EEB3-F845-8DE8-67A800D2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A430F-F092-4847-BA88-B96B46A0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6578-6EC7-AC46-982C-895454932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2A4DD-DE09-5845-A0BD-1D2054144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731C1-520C-5F4F-88B7-F34DF9D5F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43DCD-0480-1043-9CAC-B8B9A8BB3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D6955-93EA-4740-B475-BF33DC7BC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7FCFB1-B916-F84C-96C8-5862797E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1BB44-B036-4441-B5ED-C926A364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712AD4-F821-434B-952D-C83116CE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2182-AC0E-1148-8E80-06DEA46C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39FF4-359D-6440-9A1C-53B666AEC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060D4-EBC5-784F-8495-026E138E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66F3F-CBFF-3C43-A14D-341B9A460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3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F6352C-77F1-0F4D-85B2-C6BDBAA9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C6644-A139-3846-A975-E3C831763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B9FD2-D7C5-6F42-B699-0E49C450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3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5079-347F-0745-BC51-803DE881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EAE4-3794-0445-9DCE-594127972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22F22-AEC8-CC4F-BF15-D9E79CE1A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3CBC2-9833-864B-948C-28C47E6B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75BA3-D16E-BA43-AA89-2244F258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43C51-31EB-B349-91D1-D90D0630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8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1235-BD3D-3942-9B5A-DE34D12F9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4A9E6-32CB-6B40-A0D8-B5A58BA3C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1D287-28AD-0446-B47D-0B39FEF21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8FA17-280D-1645-9467-274B669C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5CDA5-9D71-6F42-A65C-702FA8415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2338-472C-204E-840B-9D942B40F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95EF4-6DEC-D942-9B90-8F59FFC7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E65EC-9F07-1944-ABC6-85D04632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F14D1-6EA2-9B40-8FC8-95D07049E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8DD1A-155F-CF40-9B7B-1885011A343A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61C55-1B30-2E49-A12A-F24AF7429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60E9-FC58-5646-9191-3D5856BD1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A14B6-7B67-7643-8315-68AFD38B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>
            <a:extLst>
              <a:ext uri="{FF2B5EF4-FFF2-40B4-BE49-F238E27FC236}">
                <a16:creationId xmlns:a16="http://schemas.microsoft.com/office/drawing/2014/main" id="{2A8F9962-26CA-F544-8F20-1A2C76CD3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0"/>
            <a:ext cx="748281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</a:rPr>
              <a:t>Accountants vs. Economists</a:t>
            </a:r>
          </a:p>
        </p:txBody>
      </p:sp>
      <p:grpSp>
        <p:nvGrpSpPr>
          <p:cNvPr id="2" name="Group 1027">
            <a:extLst>
              <a:ext uri="{FF2B5EF4-FFF2-40B4-BE49-F238E27FC236}">
                <a16:creationId xmlns:a16="http://schemas.microsoft.com/office/drawing/2014/main" id="{49249814-9A3F-F14A-B44B-220A3CFED6B9}"/>
              </a:ext>
            </a:extLst>
          </p:cNvPr>
          <p:cNvGrpSpPr>
            <a:grpSpLocks/>
          </p:cNvGrpSpPr>
          <p:nvPr/>
        </p:nvGrpSpPr>
        <p:grpSpPr bwMode="auto">
          <a:xfrm>
            <a:off x="2887663" y="2514601"/>
            <a:ext cx="7278688" cy="1019175"/>
            <a:chOff x="1171" y="3227"/>
            <a:chExt cx="4585" cy="642"/>
          </a:xfrm>
        </p:grpSpPr>
        <p:sp>
          <p:nvSpPr>
            <p:cNvPr id="15376" name="Rectangle 1028">
              <a:extLst>
                <a:ext uri="{FF2B5EF4-FFF2-40B4-BE49-F238E27FC236}">
                  <a16:creationId xmlns:a16="http://schemas.microsoft.com/office/drawing/2014/main" id="{5CD55653-ABA1-D049-A356-0C5E6AF6D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3227"/>
              <a:ext cx="1096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chemeClr val="tx2"/>
                  </a:solidFill>
                  <a:latin typeface="Arial" panose="020B0604020202020204" pitchFamily="34" charset="0"/>
                </a:rPr>
                <a:t>Accounting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chemeClr val="tx2"/>
                  </a:solidFill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15377" name="Rectangle 1029">
              <a:extLst>
                <a:ext uri="{FF2B5EF4-FFF2-40B4-BE49-F238E27FC236}">
                  <a16:creationId xmlns:a16="http://schemas.microsoft.com/office/drawing/2014/main" id="{08CDFC23-CBD6-5943-8303-92AB9D76A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" y="3227"/>
              <a:ext cx="992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Total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Revenue</a:t>
              </a:r>
            </a:p>
          </p:txBody>
        </p:sp>
        <p:sp>
          <p:nvSpPr>
            <p:cNvPr id="15378" name="Rectangle 1030">
              <a:extLst>
                <a:ext uri="{FF2B5EF4-FFF2-40B4-BE49-F238E27FC236}">
                  <a16:creationId xmlns:a16="http://schemas.microsoft.com/office/drawing/2014/main" id="{8E8D135E-1888-8944-AA34-ED9423E79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352"/>
              <a:ext cx="2068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  Accounting Costs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rgbClr val="990000"/>
                  </a:solidFill>
                  <a:latin typeface="Arial" panose="020B0604020202020204" pitchFamily="34" charset="0"/>
                </a:rPr>
                <a:t>(Explicit Only)</a:t>
              </a:r>
            </a:p>
          </p:txBody>
        </p:sp>
        <p:grpSp>
          <p:nvGrpSpPr>
            <p:cNvPr id="15379" name="Group 1031">
              <a:extLst>
                <a:ext uri="{FF2B5EF4-FFF2-40B4-BE49-F238E27FC236}">
                  <a16:creationId xmlns:a16="http://schemas.microsoft.com/office/drawing/2014/main" id="{72045489-6EF2-3D42-9553-5CABB15866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434"/>
              <a:ext cx="240" cy="143"/>
              <a:chOff x="1844" y="3434"/>
              <a:chExt cx="240" cy="143"/>
            </a:xfrm>
          </p:grpSpPr>
          <p:sp>
            <p:nvSpPr>
              <p:cNvPr id="15381" name="Rectangle 1032">
                <a:extLst>
                  <a:ext uri="{FF2B5EF4-FFF2-40B4-BE49-F238E27FC236}">
                    <a16:creationId xmlns:a16="http://schemas.microsoft.com/office/drawing/2014/main" id="{FCB9E92D-C94D-FE45-A97B-0C6759310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434"/>
                <a:ext cx="240" cy="4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  <p:sp>
            <p:nvSpPr>
              <p:cNvPr id="15382" name="Rectangle 1033">
                <a:extLst>
                  <a:ext uri="{FF2B5EF4-FFF2-40B4-BE49-F238E27FC236}">
                    <a16:creationId xmlns:a16="http://schemas.microsoft.com/office/drawing/2014/main" id="{EFCD38A4-EA50-2743-BA73-E236CDB14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528"/>
                <a:ext cx="240" cy="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</p:grpSp>
        <p:sp>
          <p:nvSpPr>
            <p:cNvPr id="15380" name="Rectangle 1034">
              <a:extLst>
                <a:ext uri="{FF2B5EF4-FFF2-40B4-BE49-F238E27FC236}">
                  <a16:creationId xmlns:a16="http://schemas.microsoft.com/office/drawing/2014/main" id="{40C30F00-6951-A147-A125-3BF8D506A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3467"/>
              <a:ext cx="382" cy="7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</p:grpSp>
      <p:sp>
        <p:nvSpPr>
          <p:cNvPr id="103435" name="Text Box 1035">
            <a:extLst>
              <a:ext uri="{FF2B5EF4-FFF2-40B4-BE49-F238E27FC236}">
                <a16:creationId xmlns:a16="http://schemas.microsoft.com/office/drawing/2014/main" id="{5C6D2B57-B312-B040-96B5-42219956C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762001"/>
            <a:ext cx="8610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Accountants look at only EXPLICIT COSTS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990000"/>
                </a:solidFill>
              </a:rPr>
              <a:t>Explicit costs (out of pocket costs) are payments paid by firms for using the resources of others.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000099"/>
                </a:solidFill>
              </a:rPr>
              <a:t>Example: Rent, Wages, Materials, Electricity Bills</a:t>
            </a:r>
          </a:p>
        </p:txBody>
      </p:sp>
      <p:sp>
        <p:nvSpPr>
          <p:cNvPr id="103436" name="Rectangle 1036">
            <a:extLst>
              <a:ext uri="{FF2B5EF4-FFF2-40B4-BE49-F238E27FC236}">
                <a16:creationId xmlns:a16="http://schemas.microsoft.com/office/drawing/2014/main" id="{4209E77E-0055-7740-B0D2-FAF3F90C5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05201"/>
            <a:ext cx="8839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Economists examine both the EXPLICIT COSTS and the IMPLICIT COSTS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990000"/>
                </a:solidFill>
              </a:rPr>
              <a:t>Implicit costs are the opportunity costs that firms “pay” for using their own resources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000099"/>
                </a:solidFill>
              </a:rPr>
              <a:t>Example: Forgone Wage, Forgone Rent, Time</a:t>
            </a:r>
            <a:endParaRPr lang="en-US" altLang="en-US" b="1"/>
          </a:p>
        </p:txBody>
      </p:sp>
      <p:grpSp>
        <p:nvGrpSpPr>
          <p:cNvPr id="4" name="Group 1037">
            <a:extLst>
              <a:ext uri="{FF2B5EF4-FFF2-40B4-BE49-F238E27FC236}">
                <a16:creationId xmlns:a16="http://schemas.microsoft.com/office/drawing/2014/main" id="{D96103DB-C25A-234F-90D7-D9F216F42F9C}"/>
              </a:ext>
            </a:extLst>
          </p:cNvPr>
          <p:cNvGrpSpPr>
            <a:grpSpLocks/>
          </p:cNvGrpSpPr>
          <p:nvPr/>
        </p:nvGrpSpPr>
        <p:grpSpPr bwMode="auto">
          <a:xfrm>
            <a:off x="2505076" y="5791202"/>
            <a:ext cx="7150101" cy="1089026"/>
            <a:chOff x="1130" y="3227"/>
            <a:chExt cx="4504" cy="686"/>
          </a:xfrm>
        </p:grpSpPr>
        <p:sp>
          <p:nvSpPr>
            <p:cNvPr id="15369" name="Rectangle 1038">
              <a:extLst>
                <a:ext uri="{FF2B5EF4-FFF2-40B4-BE49-F238E27FC236}">
                  <a16:creationId xmlns:a16="http://schemas.microsoft.com/office/drawing/2014/main" id="{BAED2A37-2451-3849-94F7-C10324E33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" y="3227"/>
              <a:ext cx="1178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Economic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15370" name="Rectangle 1039">
              <a:extLst>
                <a:ext uri="{FF2B5EF4-FFF2-40B4-BE49-F238E27FC236}">
                  <a16:creationId xmlns:a16="http://schemas.microsoft.com/office/drawing/2014/main" id="{48E4106D-80F2-2B44-BDE9-644901858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" y="3227"/>
              <a:ext cx="992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Total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Revenue</a:t>
              </a:r>
            </a:p>
          </p:txBody>
        </p:sp>
        <p:sp>
          <p:nvSpPr>
            <p:cNvPr id="15371" name="Rectangle 1040">
              <a:extLst>
                <a:ext uri="{FF2B5EF4-FFF2-40B4-BE49-F238E27FC236}">
                  <a16:creationId xmlns:a16="http://schemas.microsoft.com/office/drawing/2014/main" id="{F3051899-67F4-0640-B46A-4CBC29870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" y="3352"/>
              <a:ext cx="1821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Economic Costs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200" b="1">
                  <a:solidFill>
                    <a:srgbClr val="990000"/>
                  </a:solidFill>
                  <a:latin typeface="Arial" panose="020B0604020202020204" pitchFamily="34" charset="0"/>
                </a:rPr>
                <a:t>(Explicit + Implicit)</a:t>
              </a: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grpSp>
          <p:nvGrpSpPr>
            <p:cNvPr id="15372" name="Group 1041">
              <a:extLst>
                <a:ext uri="{FF2B5EF4-FFF2-40B4-BE49-F238E27FC236}">
                  <a16:creationId xmlns:a16="http://schemas.microsoft.com/office/drawing/2014/main" id="{38541364-CAA0-F94A-A503-2BBFE873E1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434"/>
              <a:ext cx="240" cy="143"/>
              <a:chOff x="1844" y="3434"/>
              <a:chExt cx="240" cy="143"/>
            </a:xfrm>
          </p:grpSpPr>
          <p:sp>
            <p:nvSpPr>
              <p:cNvPr id="15374" name="Rectangle 1042">
                <a:extLst>
                  <a:ext uri="{FF2B5EF4-FFF2-40B4-BE49-F238E27FC236}">
                    <a16:creationId xmlns:a16="http://schemas.microsoft.com/office/drawing/2014/main" id="{F597207D-5BAE-2C45-8278-D307B9133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434"/>
                <a:ext cx="240" cy="4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  <p:sp>
            <p:nvSpPr>
              <p:cNvPr id="15375" name="Rectangle 1043">
                <a:extLst>
                  <a:ext uri="{FF2B5EF4-FFF2-40B4-BE49-F238E27FC236}">
                    <a16:creationId xmlns:a16="http://schemas.microsoft.com/office/drawing/2014/main" id="{503F840F-0A8B-7B42-9353-9526E35FE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528"/>
                <a:ext cx="240" cy="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</p:grpSp>
        <p:sp>
          <p:nvSpPr>
            <p:cNvPr id="15373" name="Rectangle 1044">
              <a:extLst>
                <a:ext uri="{FF2B5EF4-FFF2-40B4-BE49-F238E27FC236}">
                  <a16:creationId xmlns:a16="http://schemas.microsoft.com/office/drawing/2014/main" id="{DB536850-DFAE-E14C-BFDC-AB5E73A75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3467"/>
              <a:ext cx="382" cy="7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</p:grpSp>
      <p:sp>
        <p:nvSpPr>
          <p:cNvPr id="15367" name="Slide Number Placeholder 20">
            <a:extLst>
              <a:ext uri="{FF2B5EF4-FFF2-40B4-BE49-F238E27FC236}">
                <a16:creationId xmlns:a16="http://schemas.microsoft.com/office/drawing/2014/main" id="{9AA99FA2-B5C7-E848-A9E9-C185F699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07CFCE7-E9DC-9D41-86C9-D8CE1AF1C60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2" name="Slide Number Placeholder 6">
            <a:extLst>
              <a:ext uri="{FF2B5EF4-FFF2-40B4-BE49-F238E27FC236}">
                <a16:creationId xmlns:a16="http://schemas.microsoft.com/office/drawing/2014/main" id="{E7408B76-33B8-784C-A5BD-F77F0BC38E43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503424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35" grpId="0" build="p" bldLvl="2" autoUpdateAnimBg="0"/>
      <p:bldP spid="103436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5505B819-9D0A-994F-9CD2-FB1102C31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-304800"/>
            <a:ext cx="878205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Calculating Costs</a:t>
            </a:r>
          </a:p>
        </p:txBody>
      </p:sp>
      <p:graphicFrame>
        <p:nvGraphicFramePr>
          <p:cNvPr id="41058" name="Group 98">
            <a:extLst>
              <a:ext uri="{FF2B5EF4-FFF2-40B4-BE49-F238E27FC236}">
                <a16:creationId xmlns:a16="http://schemas.microsoft.com/office/drawing/2014/main" id="{FBD87B88-6CA7-8747-9AE4-3F4E24359351}"/>
              </a:ext>
            </a:extLst>
          </p:cNvPr>
          <p:cNvGraphicFramePr>
            <a:graphicFrameLocks noGrp="1"/>
          </p:cNvGraphicFramePr>
          <p:nvPr/>
        </p:nvGraphicFramePr>
        <p:xfrm>
          <a:off x="1676401" y="838200"/>
          <a:ext cx="5299075" cy="4329112"/>
        </p:xfrm>
        <a:graphic>
          <a:graphicData uri="http://schemas.openxmlformats.org/drawingml/2006/table">
            <a:tbl>
              <a:tblPr/>
              <a:tblGrid>
                <a:gridCol w="103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</a:p>
                  </a:txBody>
                  <a:tcPr marL="91431" marR="91431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Fixed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Marginal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$17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$25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$60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527" name="Text Box 95">
            <a:extLst>
              <a:ext uri="{FF2B5EF4-FFF2-40B4-BE49-F238E27FC236}">
                <a16:creationId xmlns:a16="http://schemas.microsoft.com/office/drawing/2014/main" id="{68FEE420-A355-5E48-BBF9-B675C4B28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175" y="762000"/>
            <a:ext cx="3581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rgbClr val="990000"/>
                </a:solidFill>
              </a:rPr>
              <a:t>Fill out the chart then</a:t>
            </a: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altLang="en-US" sz="2800" b="1" dirty="0">
                <a:solidFill>
                  <a:srgbClr val="990000"/>
                </a:solidFill>
              </a:rPr>
              <a:t>calculate: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ATC of 6 Units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AFC of 2 Units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AVC of 4 Units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ATC of 1 Unit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AVC of 5 Units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AFC of 5 Units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b="1" dirty="0">
                <a:solidFill>
                  <a:schemeClr val="accent6"/>
                </a:solidFill>
              </a:rPr>
              <a:t>ATC of 5 Units</a:t>
            </a:r>
          </a:p>
        </p:txBody>
      </p:sp>
      <p:sp>
        <p:nvSpPr>
          <p:cNvPr id="22587" name="Slide Number Placeholder 4">
            <a:extLst>
              <a:ext uri="{FF2B5EF4-FFF2-40B4-BE49-F238E27FC236}">
                <a16:creationId xmlns:a16="http://schemas.microsoft.com/office/drawing/2014/main" id="{992238C9-E897-1E42-AB6B-B78394F3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E79166-6E76-1241-9B7B-D6F2AB72D2CB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CFABDF0-64A4-8241-9975-B8B226AC86A2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1B2509-6960-AC41-A234-982AC163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5275264"/>
            <a:ext cx="88392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800000"/>
                </a:solidFill>
              </a:rPr>
              <a:t>Notice that the AVC + AFC = ATC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3200" b="1"/>
              <a:t>For 5 Units: AVC ($12) + AFC ($2) = ATC ($14)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3200" b="1"/>
              <a:t>Is this is true for 4 Units?  </a:t>
            </a:r>
          </a:p>
        </p:txBody>
      </p:sp>
      <p:graphicFrame>
        <p:nvGraphicFramePr>
          <p:cNvPr id="22" name="Group 98">
            <a:extLst>
              <a:ext uri="{FF2B5EF4-FFF2-40B4-BE49-F238E27FC236}">
                <a16:creationId xmlns:a16="http://schemas.microsoft.com/office/drawing/2014/main" id="{EE55F332-7A98-BF42-887F-AA31A1D6E9FD}"/>
              </a:ext>
            </a:extLst>
          </p:cNvPr>
          <p:cNvGraphicFramePr>
            <a:graphicFrameLocks noGrp="1"/>
          </p:cNvGraphicFramePr>
          <p:nvPr/>
        </p:nvGraphicFramePr>
        <p:xfrm>
          <a:off x="3886200" y="1535114"/>
          <a:ext cx="852488" cy="3627435"/>
        </p:xfrm>
        <a:graphic>
          <a:graphicData uri="http://schemas.openxmlformats.org/drawingml/2006/table">
            <a:tbl>
              <a:tblPr/>
              <a:tblGrid>
                <a:gridCol w="85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06" marR="9140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Group 98">
            <a:extLst>
              <a:ext uri="{FF2B5EF4-FFF2-40B4-BE49-F238E27FC236}">
                <a16:creationId xmlns:a16="http://schemas.microsoft.com/office/drawing/2014/main" id="{EBF984F3-09BA-1248-B76D-A6D5F555B318}"/>
              </a:ext>
            </a:extLst>
          </p:cNvPr>
          <p:cNvGraphicFramePr>
            <a:graphicFrameLocks noGrp="1"/>
          </p:cNvGraphicFramePr>
          <p:nvPr/>
        </p:nvGraphicFramePr>
        <p:xfrm>
          <a:off x="4724401" y="1535114"/>
          <a:ext cx="982663" cy="3627435"/>
        </p:xfrm>
        <a:graphic>
          <a:graphicData uri="http://schemas.openxmlformats.org/drawingml/2006/table">
            <a:tbl>
              <a:tblPr/>
              <a:tblGrid>
                <a:gridCol w="98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$27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$35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$50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$70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$120</a:t>
                      </a:r>
                    </a:p>
                  </a:txBody>
                  <a:tcPr marL="91410" marR="91410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Group 98">
            <a:extLst>
              <a:ext uri="{FF2B5EF4-FFF2-40B4-BE49-F238E27FC236}">
                <a16:creationId xmlns:a16="http://schemas.microsoft.com/office/drawing/2014/main" id="{8E899BAE-9228-A040-8102-788406EC6509}"/>
              </a:ext>
            </a:extLst>
          </p:cNvPr>
          <p:cNvGraphicFramePr>
            <a:graphicFrameLocks noGrp="1"/>
          </p:cNvGraphicFramePr>
          <p:nvPr/>
        </p:nvGraphicFramePr>
        <p:xfrm>
          <a:off x="5715001" y="1547813"/>
          <a:ext cx="1260475" cy="3629024"/>
        </p:xfrm>
        <a:graphic>
          <a:graphicData uri="http://schemas.openxmlformats.org/drawingml/2006/table">
            <a:tbl>
              <a:tblPr/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$7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$15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$50</a:t>
                      </a:r>
                    </a:p>
                  </a:txBody>
                  <a:tcPr marL="91417" marR="91417" marT="45744" marB="4574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2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B36DD167-8016-9841-9098-8B3C00F8D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-304800"/>
            <a:ext cx="878205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Calculating Costs</a:t>
            </a:r>
          </a:p>
        </p:txBody>
      </p:sp>
      <p:graphicFrame>
        <p:nvGraphicFramePr>
          <p:cNvPr id="41058" name="Group 98">
            <a:extLst>
              <a:ext uri="{FF2B5EF4-FFF2-40B4-BE49-F238E27FC236}">
                <a16:creationId xmlns:a16="http://schemas.microsoft.com/office/drawing/2014/main" id="{659D4087-81DD-154A-BC8C-FB5A53E7F629}"/>
              </a:ext>
            </a:extLst>
          </p:cNvPr>
          <p:cNvGraphicFramePr>
            <a:graphicFrameLocks noGrp="1"/>
          </p:cNvGraphicFramePr>
          <p:nvPr/>
        </p:nvGraphicFramePr>
        <p:xfrm>
          <a:off x="1676401" y="838200"/>
          <a:ext cx="5299075" cy="4329112"/>
        </p:xfrm>
        <a:graphic>
          <a:graphicData uri="http://schemas.openxmlformats.org/drawingml/2006/table">
            <a:tbl>
              <a:tblPr/>
              <a:tblGrid>
                <a:gridCol w="103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</a:p>
                  </a:txBody>
                  <a:tcPr marL="91431" marR="91431"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Fixed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Marginal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Cost</a:t>
                      </a:r>
                    </a:p>
                  </a:txBody>
                  <a:tcPr marL="91431" marR="91431"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$17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$27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$7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$25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$35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$8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$15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$60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$70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1431" marR="91431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$120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$50</a:t>
                      </a:r>
                    </a:p>
                  </a:txBody>
                  <a:tcPr marL="91431" marR="91431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4634" name="Slide Number Placeholder 4">
            <a:extLst>
              <a:ext uri="{FF2B5EF4-FFF2-40B4-BE49-F238E27FC236}">
                <a16:creationId xmlns:a16="http://schemas.microsoft.com/office/drawing/2014/main" id="{29E32FD6-BC14-9D42-B1BD-E99C7156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2A512A-AE47-B94B-8A2B-2D68626A3EDB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933C614-8C36-B648-9329-F282913255CB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  <p:sp>
        <p:nvSpPr>
          <p:cNvPr id="24636" name="Rectangle 1">
            <a:extLst>
              <a:ext uri="{FF2B5EF4-FFF2-40B4-BE49-F238E27FC236}">
                <a16:creationId xmlns:a16="http://schemas.microsoft.com/office/drawing/2014/main" id="{F6A55EE4-2803-9E45-BF61-F3B3E8996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5275263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800000"/>
                </a:solidFill>
              </a:rPr>
              <a:t>Notice that the AVC + AFC = ATC</a:t>
            </a:r>
          </a:p>
        </p:txBody>
      </p:sp>
      <p:graphicFrame>
        <p:nvGraphicFramePr>
          <p:cNvPr id="8" name="Group 98">
            <a:extLst>
              <a:ext uri="{FF2B5EF4-FFF2-40B4-BE49-F238E27FC236}">
                <a16:creationId xmlns:a16="http://schemas.microsoft.com/office/drawing/2014/main" id="{31B2C55C-FCDD-D340-A158-F651E25706EC}"/>
              </a:ext>
            </a:extLst>
          </p:cNvPr>
          <p:cNvGraphicFramePr>
            <a:graphicFrameLocks noGrp="1"/>
          </p:cNvGraphicFramePr>
          <p:nvPr/>
        </p:nvGraphicFramePr>
        <p:xfrm>
          <a:off x="7010400" y="838201"/>
          <a:ext cx="3506788" cy="4313235"/>
        </p:xfrm>
        <a:graphic>
          <a:graphicData uri="http://schemas.openxmlformats.org/drawingml/2006/table">
            <a:tbl>
              <a:tblPr/>
              <a:tblGrid>
                <a:gridCol w="111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$8.50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$13.50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$8.33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$3.33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$11.66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$12.50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$12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$18.33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$1.67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08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C4DFF01-6DED-EC44-A0BB-A2B2E765A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-304800"/>
            <a:ext cx="878205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Calculating Costs</a:t>
            </a:r>
          </a:p>
        </p:txBody>
      </p:sp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EE4D04DE-382A-6A42-864C-C215772F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779F0F5-BFAF-ED4F-9795-2E0825983E02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BE5ED62-2CB0-7648-BD09-2EE41E445B80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  <p:graphicFrame>
        <p:nvGraphicFramePr>
          <p:cNvPr id="8" name="Group 98">
            <a:extLst>
              <a:ext uri="{FF2B5EF4-FFF2-40B4-BE49-F238E27FC236}">
                <a16:creationId xmlns:a16="http://schemas.microsoft.com/office/drawing/2014/main" id="{0D38683F-18DA-D948-8D17-036000FB0C53}"/>
              </a:ext>
            </a:extLst>
          </p:cNvPr>
          <p:cNvGraphicFramePr>
            <a:graphicFrameLocks noGrp="1"/>
          </p:cNvGraphicFramePr>
          <p:nvPr/>
        </p:nvGraphicFramePr>
        <p:xfrm>
          <a:off x="7010400" y="838201"/>
          <a:ext cx="3506788" cy="4313235"/>
        </p:xfrm>
        <a:graphic>
          <a:graphicData uri="http://schemas.openxmlformats.org/drawingml/2006/table">
            <a:tbl>
              <a:tblPr/>
              <a:tblGrid>
                <a:gridCol w="111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$8.50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$13.50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$8.33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$3.33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$11.66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$10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$12.50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$12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$18.33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$1.67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$20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2571" name="Picture 3">
            <a:extLst>
              <a:ext uri="{FF2B5EF4-FFF2-40B4-BE49-F238E27FC236}">
                <a16:creationId xmlns:a16="http://schemas.microsoft.com/office/drawing/2014/main" id="{E517CDB7-4E07-2F45-9D97-037D7AC7F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b="3374"/>
          <a:stretch>
            <a:fillRect/>
          </a:stretch>
        </p:blipFill>
        <p:spPr bwMode="auto">
          <a:xfrm>
            <a:off x="5676900" y="804864"/>
            <a:ext cx="13525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6260" name="Picture 4">
            <a:extLst>
              <a:ext uri="{FF2B5EF4-FFF2-40B4-BE49-F238E27FC236}">
                <a16:creationId xmlns:a16="http://schemas.microsoft.com/office/drawing/2014/main" id="{DA6ABB03-4671-ED47-A850-471076D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1" t="24480" r="37189" b="29948"/>
          <a:stretch>
            <a:fillRect/>
          </a:stretch>
        </p:blipFill>
        <p:spPr bwMode="auto">
          <a:xfrm>
            <a:off x="1568450" y="1190626"/>
            <a:ext cx="41148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8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15EC07C-1029-7A46-9CAC-995788BE7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1" y="0"/>
            <a:ext cx="7482819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99"/>
                </a:solidFill>
              </a:rPr>
              <a:t>Accountants vs. Economists</a:t>
            </a:r>
          </a:p>
        </p:txBody>
      </p:sp>
      <p:grpSp>
        <p:nvGrpSpPr>
          <p:cNvPr id="16387" name="Group 3">
            <a:extLst>
              <a:ext uri="{FF2B5EF4-FFF2-40B4-BE49-F238E27FC236}">
                <a16:creationId xmlns:a16="http://schemas.microsoft.com/office/drawing/2014/main" id="{B5DC072B-7DE9-F642-8ADE-2E6DBDBE8254}"/>
              </a:ext>
            </a:extLst>
          </p:cNvPr>
          <p:cNvGrpSpPr>
            <a:grpSpLocks/>
          </p:cNvGrpSpPr>
          <p:nvPr/>
        </p:nvGrpSpPr>
        <p:grpSpPr bwMode="auto">
          <a:xfrm>
            <a:off x="2887663" y="2514601"/>
            <a:ext cx="7278688" cy="1019175"/>
            <a:chOff x="1171" y="3227"/>
            <a:chExt cx="4585" cy="642"/>
          </a:xfrm>
        </p:grpSpPr>
        <p:sp>
          <p:nvSpPr>
            <p:cNvPr id="16404" name="Rectangle 4">
              <a:extLst>
                <a:ext uri="{FF2B5EF4-FFF2-40B4-BE49-F238E27FC236}">
                  <a16:creationId xmlns:a16="http://schemas.microsoft.com/office/drawing/2014/main" id="{B93AF780-5B23-7B42-A9DE-463077262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3227"/>
              <a:ext cx="1096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chemeClr val="tx2"/>
                  </a:solidFill>
                  <a:latin typeface="Arial" panose="020B0604020202020204" pitchFamily="34" charset="0"/>
                </a:rPr>
                <a:t>Accounting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chemeClr val="tx2"/>
                  </a:solidFill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16405" name="Rectangle 5">
              <a:extLst>
                <a:ext uri="{FF2B5EF4-FFF2-40B4-BE49-F238E27FC236}">
                  <a16:creationId xmlns:a16="http://schemas.microsoft.com/office/drawing/2014/main" id="{7C81FBAB-4B32-DE45-977D-78C2AF776C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" y="3227"/>
              <a:ext cx="992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Total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Revenue</a:t>
              </a:r>
            </a:p>
          </p:txBody>
        </p:sp>
        <p:sp>
          <p:nvSpPr>
            <p:cNvPr id="16406" name="Rectangle 6">
              <a:extLst>
                <a:ext uri="{FF2B5EF4-FFF2-40B4-BE49-F238E27FC236}">
                  <a16:creationId xmlns:a16="http://schemas.microsoft.com/office/drawing/2014/main" id="{EAE92E28-0FEF-214C-8EE2-8EAFAB90D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352"/>
              <a:ext cx="2068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  Accounting Costs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200" b="1">
                  <a:solidFill>
                    <a:srgbClr val="990000"/>
                  </a:solidFill>
                  <a:latin typeface="Arial" panose="020B0604020202020204" pitchFamily="34" charset="0"/>
                </a:rPr>
                <a:t>(Explicit Only)</a:t>
              </a:r>
            </a:p>
          </p:txBody>
        </p:sp>
        <p:grpSp>
          <p:nvGrpSpPr>
            <p:cNvPr id="16407" name="Group 7">
              <a:extLst>
                <a:ext uri="{FF2B5EF4-FFF2-40B4-BE49-F238E27FC236}">
                  <a16:creationId xmlns:a16="http://schemas.microsoft.com/office/drawing/2014/main" id="{CA850E14-7119-624C-B129-7684EA549B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434"/>
              <a:ext cx="240" cy="143"/>
              <a:chOff x="1844" y="3434"/>
              <a:chExt cx="240" cy="143"/>
            </a:xfrm>
          </p:grpSpPr>
          <p:sp>
            <p:nvSpPr>
              <p:cNvPr id="16409" name="Rectangle 8">
                <a:extLst>
                  <a:ext uri="{FF2B5EF4-FFF2-40B4-BE49-F238E27FC236}">
                    <a16:creationId xmlns:a16="http://schemas.microsoft.com/office/drawing/2014/main" id="{81BD1026-C2D4-BE4C-9B95-56F12574A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434"/>
                <a:ext cx="240" cy="4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  <p:sp>
            <p:nvSpPr>
              <p:cNvPr id="16410" name="Rectangle 9">
                <a:extLst>
                  <a:ext uri="{FF2B5EF4-FFF2-40B4-BE49-F238E27FC236}">
                    <a16:creationId xmlns:a16="http://schemas.microsoft.com/office/drawing/2014/main" id="{D93CBC26-785F-3444-AB71-60D7FAE4C9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528"/>
                <a:ext cx="240" cy="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</p:grpSp>
        <p:sp>
          <p:nvSpPr>
            <p:cNvPr id="16408" name="Rectangle 10">
              <a:extLst>
                <a:ext uri="{FF2B5EF4-FFF2-40B4-BE49-F238E27FC236}">
                  <a16:creationId xmlns:a16="http://schemas.microsoft.com/office/drawing/2014/main" id="{0D2D9A0E-40B3-F644-9D30-36EDDC1E3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3467"/>
              <a:ext cx="382" cy="7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</p:grpSp>
      <p:sp>
        <p:nvSpPr>
          <p:cNvPr id="16388" name="Text Box 11">
            <a:extLst>
              <a:ext uri="{FF2B5EF4-FFF2-40B4-BE49-F238E27FC236}">
                <a16:creationId xmlns:a16="http://schemas.microsoft.com/office/drawing/2014/main" id="{04DD0C61-86CD-6046-8451-F1C01117D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762001"/>
            <a:ext cx="8610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Accountants look at only EXPLICIT COSTS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990000"/>
                </a:solidFill>
              </a:rPr>
              <a:t>Explicit costs (out of pocket costs) are payments paid by firms for using the resources of others.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000099"/>
                </a:solidFill>
              </a:rPr>
              <a:t>Example: Rent, Wages, Materials, Electricity Bills</a:t>
            </a:r>
          </a:p>
        </p:txBody>
      </p:sp>
      <p:sp>
        <p:nvSpPr>
          <p:cNvPr id="16389" name="Rectangle 12">
            <a:extLst>
              <a:ext uri="{FF2B5EF4-FFF2-40B4-BE49-F238E27FC236}">
                <a16:creationId xmlns:a16="http://schemas.microsoft.com/office/drawing/2014/main" id="{EC2E5351-8E4F-274D-89F5-DC6FA7131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05201"/>
            <a:ext cx="8839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Economists examine both the EXPLICIT COSTS and the IMPLICIT COSTS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990000"/>
                </a:solidFill>
              </a:rPr>
              <a:t>Implicit costs are the opportunity costs that firms “pay” for using their own resources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b="1">
                <a:solidFill>
                  <a:srgbClr val="000099"/>
                </a:solidFill>
              </a:rPr>
              <a:t>Example: Forgone Wage, Forgone Rent, Time</a:t>
            </a:r>
            <a:endParaRPr lang="en-US" altLang="en-US" b="1"/>
          </a:p>
        </p:txBody>
      </p: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9A8C162E-7861-0D4A-85F1-5DF2E0994E0A}"/>
              </a:ext>
            </a:extLst>
          </p:cNvPr>
          <p:cNvGrpSpPr>
            <a:grpSpLocks/>
          </p:cNvGrpSpPr>
          <p:nvPr/>
        </p:nvGrpSpPr>
        <p:grpSpPr bwMode="auto">
          <a:xfrm>
            <a:off x="2505076" y="5791202"/>
            <a:ext cx="7150101" cy="1089026"/>
            <a:chOff x="1130" y="3227"/>
            <a:chExt cx="4504" cy="686"/>
          </a:xfrm>
        </p:grpSpPr>
        <p:sp>
          <p:nvSpPr>
            <p:cNvPr id="16397" name="Rectangle 14">
              <a:extLst>
                <a:ext uri="{FF2B5EF4-FFF2-40B4-BE49-F238E27FC236}">
                  <a16:creationId xmlns:a16="http://schemas.microsoft.com/office/drawing/2014/main" id="{4C83360C-1CD8-D942-90B6-F9DF0E7DF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" y="3227"/>
              <a:ext cx="1178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Economic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Profit</a:t>
              </a:r>
            </a:p>
          </p:txBody>
        </p:sp>
        <p:sp>
          <p:nvSpPr>
            <p:cNvPr id="16398" name="Rectangle 15">
              <a:extLst>
                <a:ext uri="{FF2B5EF4-FFF2-40B4-BE49-F238E27FC236}">
                  <a16:creationId xmlns:a16="http://schemas.microsoft.com/office/drawing/2014/main" id="{EBDB38DF-7903-BF45-8C83-909CF9117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" y="3227"/>
              <a:ext cx="992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Total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Revenue</a:t>
              </a:r>
            </a:p>
          </p:txBody>
        </p:sp>
        <p:sp>
          <p:nvSpPr>
            <p:cNvPr id="16399" name="Rectangle 16">
              <a:extLst>
                <a:ext uri="{FF2B5EF4-FFF2-40B4-BE49-F238E27FC236}">
                  <a16:creationId xmlns:a16="http://schemas.microsoft.com/office/drawing/2014/main" id="{A2A9CDDA-EA64-B846-9970-67E980C86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3" y="3352"/>
              <a:ext cx="1821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Economic Costs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200" b="1">
                  <a:solidFill>
                    <a:srgbClr val="990000"/>
                  </a:solidFill>
                  <a:latin typeface="Arial" panose="020B0604020202020204" pitchFamily="34" charset="0"/>
                </a:rPr>
                <a:t>(Explicit + Implicit)</a:t>
              </a:r>
              <a:r>
                <a:rPr lang="en-US" altLang="en-US" sz="2600" b="1">
                  <a:solidFill>
                    <a:schemeClr val="tx2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grpSp>
          <p:nvGrpSpPr>
            <p:cNvPr id="16400" name="Group 17">
              <a:extLst>
                <a:ext uri="{FF2B5EF4-FFF2-40B4-BE49-F238E27FC236}">
                  <a16:creationId xmlns:a16="http://schemas.microsoft.com/office/drawing/2014/main" id="{1661AA71-5BF6-2C4A-AAB8-E0D31A8A4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434"/>
              <a:ext cx="240" cy="143"/>
              <a:chOff x="1844" y="3434"/>
              <a:chExt cx="240" cy="143"/>
            </a:xfrm>
          </p:grpSpPr>
          <p:sp>
            <p:nvSpPr>
              <p:cNvPr id="16402" name="Rectangle 18">
                <a:extLst>
                  <a:ext uri="{FF2B5EF4-FFF2-40B4-BE49-F238E27FC236}">
                    <a16:creationId xmlns:a16="http://schemas.microsoft.com/office/drawing/2014/main" id="{7CD6EF37-B06D-114B-8F0E-DE6545D30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434"/>
                <a:ext cx="240" cy="4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  <p:sp>
            <p:nvSpPr>
              <p:cNvPr id="16403" name="Rectangle 19">
                <a:extLst>
                  <a:ext uri="{FF2B5EF4-FFF2-40B4-BE49-F238E27FC236}">
                    <a16:creationId xmlns:a16="http://schemas.microsoft.com/office/drawing/2014/main" id="{0C78944E-ABD6-6442-BF6F-7AF1FD822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4" y="3528"/>
                <a:ext cx="240" cy="49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800"/>
              </a:p>
            </p:txBody>
          </p:sp>
        </p:grpSp>
        <p:sp>
          <p:nvSpPr>
            <p:cNvPr id="16401" name="Rectangle 20">
              <a:extLst>
                <a:ext uri="{FF2B5EF4-FFF2-40B4-BE49-F238E27FC236}">
                  <a16:creationId xmlns:a16="http://schemas.microsoft.com/office/drawing/2014/main" id="{B63B9210-D4C9-6040-AE69-73238EE06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3467"/>
              <a:ext cx="382" cy="77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</p:grpSp>
      <p:sp>
        <p:nvSpPr>
          <p:cNvPr id="15367" name="AutoShape 21">
            <a:extLst>
              <a:ext uri="{FF2B5EF4-FFF2-40B4-BE49-F238E27FC236}">
                <a16:creationId xmlns:a16="http://schemas.microsoft.com/office/drawing/2014/main" id="{F8A4C8F1-0459-5348-B027-C8131317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28600"/>
            <a:ext cx="9144000" cy="7086600"/>
          </a:xfrm>
          <a:prstGeom prst="irregularSeal1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800"/>
          </a:p>
        </p:txBody>
      </p:sp>
      <p:sp>
        <p:nvSpPr>
          <p:cNvPr id="16394" name="Text Box 22">
            <a:extLst>
              <a:ext uri="{FF2B5EF4-FFF2-40B4-BE49-F238E27FC236}">
                <a16:creationId xmlns:a16="http://schemas.microsoft.com/office/drawing/2014/main" id="{C15EB417-F5D8-F840-B673-AD00C7342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2163764"/>
            <a:ext cx="5486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From now on, all costs we discuss will be ECONOMIC COSTS</a:t>
            </a:r>
          </a:p>
        </p:txBody>
      </p:sp>
      <p:sp>
        <p:nvSpPr>
          <p:cNvPr id="16395" name="Slide Number Placeholder 22">
            <a:extLst>
              <a:ext uri="{FF2B5EF4-FFF2-40B4-BE49-F238E27FC236}">
                <a16:creationId xmlns:a16="http://schemas.microsoft.com/office/drawing/2014/main" id="{42690772-2A74-A84A-BFEA-633CD6AC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7092DE8-C543-1149-AB62-EA88E230763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FE112217-A1E6-BE40-B529-2B333F24CCD4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41115949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48CCC40-9189-CD4A-9FCF-AE03A447A5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304800"/>
            <a:ext cx="7772400" cy="1143000"/>
          </a:xfrm>
        </p:spPr>
        <p:txBody>
          <a:bodyPr/>
          <a:lstStyle/>
          <a:p>
            <a:r>
              <a:rPr lang="en-US" altLang="en-US" sz="4800" b="1"/>
              <a:t>Practice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E6B1B6E-ED93-7C49-90EA-E7E06CEE8F3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22438" y="533400"/>
            <a:ext cx="8915400" cy="48006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en-US" altLang="en-US" b="1" dirty="0">
                <a:solidFill>
                  <a:srgbClr val="000099"/>
                </a:solidFill>
              </a:rPr>
              <a:t>Assume the following:</a:t>
            </a:r>
            <a:endParaRPr lang="en-US" altLang="en-US" b="1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b="1" dirty="0"/>
              <a:t>David left his job as a lawyer earning $8,000 a month to open up an ice cream shop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b="1" dirty="0"/>
              <a:t>Last month he sold 5,000 sundaes for $2 each and 8,000 cones for $1 each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b="1" dirty="0"/>
              <a:t>His rent is $1000 per month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b="1" dirty="0"/>
              <a:t>His other expenses like labor, ice cream, cones, etc. add up to $9,000 per month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b="1" dirty="0"/>
              <a:t>Last month he took a family vacation that cost $5000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en-US" altLang="en-US" b="1" dirty="0">
                <a:solidFill>
                  <a:srgbClr val="000099"/>
                </a:solidFill>
              </a:rPr>
              <a:t>Calculate David’s accounting profit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en-US" altLang="en-US" b="1" dirty="0">
                <a:solidFill>
                  <a:srgbClr val="000099"/>
                </a:solidFill>
              </a:rPr>
              <a:t>Calculate David’s economic profit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en-US" altLang="en-US" b="1" dirty="0">
                <a:solidFill>
                  <a:srgbClr val="000099"/>
                </a:solidFill>
              </a:rPr>
              <a:t>Should David go back to being a lawyer?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lang="en-US" altLang="en-US" b="1" dirty="0">
                <a:solidFill>
                  <a:srgbClr val="000099"/>
                </a:solidFill>
              </a:rPr>
              <a:t>What must be true for accounting profit if economic profit is zero?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No Economic Profit = Normal Profit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en-US" altLang="en-US" b="1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59CC651A-75CD-6B4F-9075-F9FC78B791EB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165415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91B38D9C-066B-0D48-8A1F-97E6FAD26C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 of the “Short-Run”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77317A95-BA22-DD49-8C28-F801C32B17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066800"/>
            <a:ext cx="8763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We will look at both short-run and long-run production costs.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Short-run  is NOT a set specific amount of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The </a:t>
            </a:r>
            <a:r>
              <a:rPr lang="en-US" altLang="en-US" b="1" u="sng">
                <a:ea typeface="ＭＳ Ｐゴシック" panose="020B0600070205080204" pitchFamily="34" charset="-128"/>
              </a:rPr>
              <a:t>short-run</a:t>
            </a:r>
            <a:r>
              <a:rPr lang="en-US" altLang="en-US" b="1">
                <a:ea typeface="ＭＳ Ｐゴシック" panose="020B0600070205080204" pitchFamily="34" charset="-128"/>
              </a:rPr>
              <a:t> is a period in which at least one resource is fixed.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99"/>
                </a:solidFill>
                <a:ea typeface="ＭＳ Ｐゴシック" panose="020B0600070205080204" pitchFamily="34" charset="-128"/>
              </a:rPr>
              <a:t>Plant capacity/size is NOT changeable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In the </a:t>
            </a:r>
            <a:r>
              <a:rPr lang="en-US" altLang="en-US" b="1" u="sng">
                <a:ea typeface="ＭＳ Ｐゴシック" panose="020B0600070205080204" pitchFamily="34" charset="-128"/>
              </a:rPr>
              <a:t>long-run</a:t>
            </a:r>
            <a:r>
              <a:rPr lang="en-US" altLang="en-US" b="1">
                <a:ea typeface="ＭＳ Ｐゴシック" panose="020B0600070205080204" pitchFamily="34" charset="-128"/>
              </a:rPr>
              <a:t> ALL resources are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99"/>
                </a:solidFill>
                <a:ea typeface="ＭＳ Ｐゴシック" panose="020B0600070205080204" pitchFamily="34" charset="-128"/>
              </a:rPr>
              <a:t>NO fixed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99"/>
                </a:solidFill>
                <a:ea typeface="ＭＳ Ｐゴシック" panose="020B0600070205080204" pitchFamily="34" charset="-128"/>
              </a:rPr>
              <a:t>Plant capacity/size is changeable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990000"/>
                </a:solidFill>
                <a:ea typeface="ＭＳ Ｐゴシック" panose="020B0600070205080204" pitchFamily="34" charset="-128"/>
              </a:rPr>
              <a:t>Today we will examine short-run costs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09E80912-DA89-8C45-BDFE-1FF25B1521C4}"/>
              </a:ext>
            </a:extLst>
          </p:cNvPr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EEBA39C-589F-4649-8EEC-BBAFF084B93C}" type="slidenum">
              <a:rPr lang="en-US" altLang="en-US" sz="1400"/>
              <a:pPr algn="r" eaLnBrk="1" hangingPunct="1"/>
              <a:t>4</a:t>
            </a:fld>
            <a:endParaRPr lang="en-US" altLang="en-US" sz="140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81220A26-8E1A-7945-AA80-664C444E396C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367088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481058-8223-2945-8D1B-00F8881189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chemeClr val="accent2">
                    <a:lumMod val="75000"/>
                  </a:schemeClr>
                </a:solidFill>
              </a:rPr>
              <a:t>Fixed vs. Variable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8E39A05-0D03-AB45-95F1-2EF344BD23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838200"/>
            <a:ext cx="8915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Fixed Resources- Resources that don’t change with the quantity produced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800000"/>
                </a:solidFill>
              </a:rPr>
              <a:t>Ex: Table, scissors, and stapler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b="1"/>
              <a:t>Variable Resources- Resources that do change with the quantity produced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800000"/>
                </a:solidFill>
              </a:rPr>
              <a:t>Ex: Workers, paper, and staples  </a:t>
            </a:r>
            <a:endParaRPr lang="en-US" altLang="en-US" sz="3200" b="1">
              <a:solidFill>
                <a:srgbClr val="800000"/>
              </a:solidFill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28C9FF8-EFCB-B84F-A025-4BF1CC851202}"/>
              </a:ext>
            </a:extLst>
          </p:cNvPr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9ECF4B-2782-CB40-BB45-B624F767E90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ADB8A39-CBC3-B143-8770-AF060770FEF4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E90952-B0F0-164E-A65D-0D45BDC7F855}"/>
              </a:ext>
            </a:extLst>
          </p:cNvPr>
          <p:cNvSpPr/>
          <p:nvPr/>
        </p:nvSpPr>
        <p:spPr>
          <a:xfrm>
            <a:off x="1490662" y="4564064"/>
            <a:ext cx="9177338" cy="1920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ctr">
              <a:lnSpc>
                <a:spcPct val="90000"/>
              </a:lnSpc>
              <a:defRPr/>
            </a:pPr>
            <a:r>
              <a:rPr lang="en-US" altLang="en-US" sz="4400" b="1" kern="0" dirty="0">
                <a:solidFill>
                  <a:srgbClr val="3333CC">
                    <a:lumMod val="75000"/>
                  </a:srgbClr>
                </a:solidFill>
                <a:latin typeface="Times New Roman"/>
              </a:rPr>
              <a:t>Identify three fixed resources and three variable resources for a pizza restaurant</a:t>
            </a:r>
            <a:r>
              <a:rPr lang="en-US" altLang="en-US" sz="3600" b="1" kern="0" dirty="0">
                <a:solidFill>
                  <a:srgbClr val="3333CC">
                    <a:lumMod val="75000"/>
                  </a:srgbClr>
                </a:solidFill>
                <a:latin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786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5" autoUpdateAnimBg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91B38D9C-066B-0D48-8A1F-97E6FAD26C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 of the “Short-Run”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77317A95-BA22-DD49-8C28-F801C32B17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066800"/>
            <a:ext cx="8763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We will look at both short-run and long-run production costs.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Short-run  is NOT a set specific amount of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The </a:t>
            </a:r>
            <a:r>
              <a:rPr lang="en-US" altLang="en-US" b="1" u="sng">
                <a:ea typeface="ＭＳ Ｐゴシック" panose="020B0600070205080204" pitchFamily="34" charset="-128"/>
              </a:rPr>
              <a:t>short-run</a:t>
            </a:r>
            <a:r>
              <a:rPr lang="en-US" altLang="en-US" b="1">
                <a:ea typeface="ＭＳ Ｐゴシック" panose="020B0600070205080204" pitchFamily="34" charset="-128"/>
              </a:rPr>
              <a:t> is a period in which at least one resource is fixed.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99"/>
                </a:solidFill>
                <a:ea typeface="ＭＳ Ｐゴシック" panose="020B0600070205080204" pitchFamily="34" charset="-128"/>
              </a:rPr>
              <a:t>Plant capacity/size is NOT changeable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In the </a:t>
            </a:r>
            <a:r>
              <a:rPr lang="en-US" altLang="en-US" b="1" u="sng">
                <a:ea typeface="ＭＳ Ｐゴシック" panose="020B0600070205080204" pitchFamily="34" charset="-128"/>
              </a:rPr>
              <a:t>long-run</a:t>
            </a:r>
            <a:r>
              <a:rPr lang="en-US" altLang="en-US" b="1">
                <a:ea typeface="ＭＳ Ｐゴシック" panose="020B0600070205080204" pitchFamily="34" charset="-128"/>
              </a:rPr>
              <a:t> ALL resources are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99"/>
                </a:solidFill>
                <a:ea typeface="ＭＳ Ｐゴシック" panose="020B0600070205080204" pitchFamily="34" charset="-128"/>
              </a:rPr>
              <a:t>NO fixed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000099"/>
                </a:solidFill>
                <a:ea typeface="ＭＳ Ｐゴシック" panose="020B0600070205080204" pitchFamily="34" charset="-128"/>
              </a:rPr>
              <a:t>Plant capacity/size is changeable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990000"/>
                </a:solidFill>
                <a:ea typeface="ＭＳ Ｐゴシック" panose="020B0600070205080204" pitchFamily="34" charset="-128"/>
              </a:rPr>
              <a:t>Today we will examine short-run costs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09E80912-DA89-8C45-BDFE-1FF25B1521C4}"/>
              </a:ext>
            </a:extLst>
          </p:cNvPr>
          <p:cNvSpPr txBox="1">
            <a:spLocks noGrp="1"/>
          </p:cNvSpPr>
          <p:nvPr/>
        </p:nvSpPr>
        <p:spPr bwMode="auto">
          <a:xfrm>
            <a:off x="876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EEBA39C-589F-4649-8EEC-BBAFF084B93C}" type="slidenum">
              <a:rPr lang="en-US" altLang="en-US" sz="1400"/>
              <a:pPr algn="r" eaLnBrk="1" hangingPunct="1"/>
              <a:t>6</a:t>
            </a:fld>
            <a:endParaRPr lang="en-US" altLang="en-US" sz="140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81220A26-8E1A-7945-AA80-664C444E396C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12522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E1392BCF-420C-D049-960F-94B1A4BD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609600"/>
            <a:ext cx="8232775" cy="618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Total Costs</a:t>
            </a:r>
          </a:p>
          <a:p>
            <a:r>
              <a:rPr lang="en-US" altLang="en-US" sz="4400" b="1"/>
              <a:t>FC = </a:t>
            </a:r>
            <a:r>
              <a:rPr lang="en-US" altLang="en-US" sz="4400" b="1">
                <a:solidFill>
                  <a:schemeClr val="accent2"/>
                </a:solidFill>
              </a:rPr>
              <a:t>Total Fixed Costs</a:t>
            </a:r>
            <a:r>
              <a:rPr lang="en-US" altLang="en-US" sz="4400" b="1"/>
              <a:t> </a:t>
            </a:r>
          </a:p>
          <a:p>
            <a:r>
              <a:rPr lang="en-US" altLang="en-US" sz="4400" b="1"/>
              <a:t>VC = </a:t>
            </a:r>
            <a:r>
              <a:rPr lang="en-US" altLang="en-US" sz="4400" b="1">
                <a:solidFill>
                  <a:schemeClr val="accent2"/>
                </a:solidFill>
              </a:rPr>
              <a:t>Total Variable Costs</a:t>
            </a:r>
            <a:r>
              <a:rPr lang="en-US" altLang="en-US" sz="4400" b="1"/>
              <a:t> </a:t>
            </a:r>
          </a:p>
          <a:p>
            <a:r>
              <a:rPr lang="en-US" altLang="en-US" sz="4400" b="1"/>
              <a:t>TC = </a:t>
            </a:r>
            <a:r>
              <a:rPr lang="en-US" altLang="en-US" sz="4400" b="1">
                <a:solidFill>
                  <a:schemeClr val="accent2"/>
                </a:solidFill>
              </a:rPr>
              <a:t>Total Costs </a:t>
            </a:r>
          </a:p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Per Unit Costs</a:t>
            </a:r>
          </a:p>
          <a:p>
            <a:r>
              <a:rPr lang="en-US" altLang="en-US" sz="4400" b="1"/>
              <a:t>AFC = </a:t>
            </a:r>
            <a:r>
              <a:rPr lang="en-US" altLang="en-US" sz="4400" b="1">
                <a:solidFill>
                  <a:schemeClr val="accent2"/>
                </a:solidFill>
              </a:rPr>
              <a:t>Average Fixed Costs</a:t>
            </a:r>
            <a:r>
              <a:rPr lang="en-US" altLang="en-US" sz="4400" b="1"/>
              <a:t> </a:t>
            </a:r>
          </a:p>
          <a:p>
            <a:r>
              <a:rPr lang="en-US" altLang="en-US" sz="4400" b="1"/>
              <a:t>AVC = </a:t>
            </a:r>
            <a:r>
              <a:rPr lang="en-US" altLang="en-US" sz="4400" b="1">
                <a:solidFill>
                  <a:schemeClr val="accent2"/>
                </a:solidFill>
              </a:rPr>
              <a:t>Average Variable Costs</a:t>
            </a:r>
            <a:r>
              <a:rPr lang="en-US" altLang="en-US" sz="4400" b="1"/>
              <a:t> </a:t>
            </a:r>
          </a:p>
          <a:p>
            <a:r>
              <a:rPr lang="en-US" altLang="en-US" sz="4400" b="1"/>
              <a:t>ATC = </a:t>
            </a:r>
            <a:r>
              <a:rPr lang="en-US" altLang="en-US" sz="4400" b="1">
                <a:solidFill>
                  <a:schemeClr val="accent2"/>
                </a:solidFill>
              </a:rPr>
              <a:t>Average Total Costs</a:t>
            </a:r>
            <a:r>
              <a:rPr lang="en-US" altLang="en-US" sz="4400" b="1"/>
              <a:t> </a:t>
            </a:r>
          </a:p>
          <a:p>
            <a:r>
              <a:rPr lang="en-US" altLang="en-US" sz="4400" b="1"/>
              <a:t>MC = </a:t>
            </a:r>
            <a:r>
              <a:rPr lang="en-US" altLang="en-US" sz="4400" b="1">
                <a:solidFill>
                  <a:schemeClr val="accent2"/>
                </a:solidFill>
              </a:rPr>
              <a:t>Marginal Cost</a:t>
            </a:r>
          </a:p>
        </p:txBody>
      </p:sp>
      <p:sp>
        <p:nvSpPr>
          <p:cNvPr id="19458" name="Rectangle 9">
            <a:extLst>
              <a:ext uri="{FF2B5EF4-FFF2-40B4-BE49-F238E27FC236}">
                <a16:creationId xmlns:a16="http://schemas.microsoft.com/office/drawing/2014/main" id="{A0FBC8CD-AD56-6F42-A363-EC41F3812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"/>
            <a:ext cx="8458200" cy="65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700" b="1"/>
              <a:t>Different Economic Costs</a:t>
            </a:r>
          </a:p>
        </p:txBody>
      </p:sp>
      <p:sp>
        <p:nvSpPr>
          <p:cNvPr id="19459" name="Slide Number Placeholder 9">
            <a:extLst>
              <a:ext uri="{FF2B5EF4-FFF2-40B4-BE49-F238E27FC236}">
                <a16:creationId xmlns:a16="http://schemas.microsoft.com/office/drawing/2014/main" id="{804F4182-B899-9749-A4D9-B56311E3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F7EEB71-81DD-D44E-BDB8-E5DC3F10AC8A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23403F7-379B-2948-945C-8DA4578498FD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3754692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0691D0B5-4529-764F-8883-EF90789F6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4" y="544514"/>
            <a:ext cx="26320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1" u="sng">
                <a:solidFill>
                  <a:srgbClr val="990000"/>
                </a:solidFill>
              </a:rPr>
              <a:t>Fixed Costs</a:t>
            </a:r>
            <a:r>
              <a:rPr lang="en-US" altLang="en-US" sz="3600" b="1">
                <a:solidFill>
                  <a:srgbClr val="990000"/>
                </a:solidFill>
              </a:rPr>
              <a:t>: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6687E6E-F33E-C945-877E-7B42B442B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1"/>
            <a:ext cx="83820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b="1"/>
              <a:t>Costs for fixed resources that DON’T change with the amount produced</a:t>
            </a:r>
          </a:p>
          <a:p>
            <a:r>
              <a:rPr lang="en-US" altLang="en-US" sz="3200" b="1">
                <a:solidFill>
                  <a:srgbClr val="000099"/>
                </a:solidFill>
              </a:rPr>
              <a:t>Ex: Rent, Insurance, Managers Salaries, etc.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1DDEF52-80E5-A249-A654-B8D484EF0E85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667001"/>
            <a:ext cx="7048500" cy="1044575"/>
            <a:chOff x="1132" y="1259"/>
            <a:chExt cx="4440" cy="658"/>
          </a:xfrm>
        </p:grpSpPr>
        <p:sp>
          <p:nvSpPr>
            <p:cNvPr id="20495" name="Rectangle 5">
              <a:extLst>
                <a:ext uri="{FF2B5EF4-FFF2-40B4-BE49-F238E27FC236}">
                  <a16:creationId xmlns:a16="http://schemas.microsoft.com/office/drawing/2014/main" id="{2ED52C63-D9BA-D740-8BF1-C34E16FDD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" y="1367"/>
              <a:ext cx="257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b="1">
                  <a:solidFill>
                    <a:srgbClr val="800000"/>
                  </a:solidFill>
                </a:rPr>
                <a:t>Average Fixed Costs =</a:t>
              </a:r>
            </a:p>
          </p:txBody>
        </p:sp>
        <p:sp>
          <p:nvSpPr>
            <p:cNvPr id="20496" name="Rectangle 6">
              <a:extLst>
                <a:ext uri="{FF2B5EF4-FFF2-40B4-BE49-F238E27FC236}">
                  <a16:creationId xmlns:a16="http://schemas.microsoft.com/office/drawing/2014/main" id="{1D8FD62A-1371-BF4A-9415-FC348EDA9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" y="1259"/>
              <a:ext cx="195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800000"/>
                  </a:solidFill>
                </a:rPr>
                <a:t>Fixed Costs</a:t>
              </a:r>
            </a:p>
          </p:txBody>
        </p:sp>
        <p:sp>
          <p:nvSpPr>
            <p:cNvPr id="20497" name="Line 7">
              <a:extLst>
                <a:ext uri="{FF2B5EF4-FFF2-40B4-BE49-F238E27FC236}">
                  <a16:creationId xmlns:a16="http://schemas.microsoft.com/office/drawing/2014/main" id="{19491034-A7D7-014D-A0EE-A32466632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577"/>
              <a:ext cx="166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8">
              <a:extLst>
                <a:ext uri="{FF2B5EF4-FFF2-40B4-BE49-F238E27FC236}">
                  <a16:creationId xmlns:a16="http://schemas.microsoft.com/office/drawing/2014/main" id="{332EBA1C-EAAE-3542-A00D-C31E643BC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1550"/>
              <a:ext cx="1816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800000"/>
                  </a:solidFill>
                </a:rPr>
                <a:t>Quantity</a:t>
              </a:r>
            </a:p>
          </p:txBody>
        </p:sp>
      </p:grpSp>
      <p:sp>
        <p:nvSpPr>
          <p:cNvPr id="114697" name="Rectangle 9">
            <a:extLst>
              <a:ext uri="{FF2B5EF4-FFF2-40B4-BE49-F238E27FC236}">
                <a16:creationId xmlns:a16="http://schemas.microsoft.com/office/drawing/2014/main" id="{8B33631A-A4BB-2A46-B597-8EEDABD15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3417889"/>
            <a:ext cx="32051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1" u="sng">
                <a:solidFill>
                  <a:srgbClr val="990000"/>
                </a:solidFill>
              </a:rPr>
              <a:t>Variable Costs:</a:t>
            </a:r>
          </a:p>
        </p:txBody>
      </p:sp>
      <p:sp>
        <p:nvSpPr>
          <p:cNvPr id="114698" name="Rectangle 10">
            <a:extLst>
              <a:ext uri="{FF2B5EF4-FFF2-40B4-BE49-F238E27FC236}">
                <a16:creationId xmlns:a16="http://schemas.microsoft.com/office/drawing/2014/main" id="{C734BFB5-828A-1D4E-AC69-92685A622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38601"/>
            <a:ext cx="86868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b="1"/>
              <a:t>Costs for variable resources that DO change as more or less is produced</a:t>
            </a:r>
          </a:p>
          <a:p>
            <a:r>
              <a:rPr lang="en-US" altLang="en-US" sz="3200" b="1">
                <a:solidFill>
                  <a:srgbClr val="000099"/>
                </a:solidFill>
              </a:rPr>
              <a:t>Ex: Raw Materials, Labor, Electricity, etc.</a:t>
            </a:r>
          </a:p>
        </p:txBody>
      </p:sp>
      <p:grpSp>
        <p:nvGrpSpPr>
          <p:cNvPr id="3" name="Group 11">
            <a:extLst>
              <a:ext uri="{FF2B5EF4-FFF2-40B4-BE49-F238E27FC236}">
                <a16:creationId xmlns:a16="http://schemas.microsoft.com/office/drawing/2014/main" id="{5E630DD7-8447-E949-8CD5-1E566C54ADAA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562601"/>
            <a:ext cx="7696200" cy="1069975"/>
            <a:chOff x="1084" y="3176"/>
            <a:chExt cx="4560" cy="674"/>
          </a:xfrm>
        </p:grpSpPr>
        <p:sp>
          <p:nvSpPr>
            <p:cNvPr id="20490" name="Rectangle 12">
              <a:extLst>
                <a:ext uri="{FF2B5EF4-FFF2-40B4-BE49-F238E27FC236}">
                  <a16:creationId xmlns:a16="http://schemas.microsoft.com/office/drawing/2014/main" id="{27609B51-7711-AB4E-98EB-BFCA2A6ED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" y="3313"/>
              <a:ext cx="2723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b="1">
                  <a:solidFill>
                    <a:srgbClr val="800000"/>
                  </a:solidFill>
                </a:rPr>
                <a:t>Average Variable Costs =</a:t>
              </a:r>
            </a:p>
          </p:txBody>
        </p:sp>
        <p:grpSp>
          <p:nvGrpSpPr>
            <p:cNvPr id="20491" name="Group 13">
              <a:extLst>
                <a:ext uri="{FF2B5EF4-FFF2-40B4-BE49-F238E27FC236}">
                  <a16:creationId xmlns:a16="http://schemas.microsoft.com/office/drawing/2014/main" id="{4C3FADF6-E9CC-4044-BD58-B3D47721B2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1" y="3176"/>
              <a:ext cx="1703" cy="674"/>
              <a:chOff x="3941" y="3176"/>
              <a:chExt cx="1703" cy="674"/>
            </a:xfrm>
          </p:grpSpPr>
          <p:sp>
            <p:nvSpPr>
              <p:cNvPr id="20492" name="Rectangle 14">
                <a:extLst>
                  <a:ext uri="{FF2B5EF4-FFF2-40B4-BE49-F238E27FC236}">
                    <a16:creationId xmlns:a16="http://schemas.microsoft.com/office/drawing/2014/main" id="{A24C95DD-E9AE-234C-BBAC-CC5795C74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1" y="3176"/>
                <a:ext cx="1703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200" b="1">
                    <a:solidFill>
                      <a:srgbClr val="800000"/>
                    </a:solidFill>
                  </a:rPr>
                  <a:t>Variable Costs</a:t>
                </a:r>
              </a:p>
            </p:txBody>
          </p:sp>
          <p:sp>
            <p:nvSpPr>
              <p:cNvPr id="20493" name="Line 15">
                <a:extLst>
                  <a:ext uri="{FF2B5EF4-FFF2-40B4-BE49-F238E27FC236}">
                    <a16:creationId xmlns:a16="http://schemas.microsoft.com/office/drawing/2014/main" id="{43000B39-B8EC-6141-81B6-D8F76E6A3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4" y="3510"/>
                <a:ext cx="1458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Rectangle 16">
                <a:extLst>
                  <a:ext uri="{FF2B5EF4-FFF2-40B4-BE49-F238E27FC236}">
                    <a16:creationId xmlns:a16="http://schemas.microsoft.com/office/drawing/2014/main" id="{27A2B3A2-6CDF-DF46-B6FE-69D4B3D0C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3483"/>
                <a:ext cx="1528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800000"/>
                    </a:solidFill>
                  </a:rPr>
                  <a:t>Quantity</a:t>
                </a:r>
              </a:p>
            </p:txBody>
          </p:sp>
        </p:grpSp>
      </p:grpSp>
      <p:sp>
        <p:nvSpPr>
          <p:cNvPr id="20487" name="Rectangle 17">
            <a:extLst>
              <a:ext uri="{FF2B5EF4-FFF2-40B4-BE49-F238E27FC236}">
                <a16:creationId xmlns:a16="http://schemas.microsoft.com/office/drawing/2014/main" id="{EB1F3076-C52A-CE4D-B815-AD3C5FCB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656" y="152400"/>
            <a:ext cx="2635338" cy="72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100" b="1">
                <a:solidFill>
                  <a:srgbClr val="000099"/>
                </a:solidFill>
              </a:rPr>
              <a:t>Definitions</a:t>
            </a:r>
          </a:p>
        </p:txBody>
      </p:sp>
      <p:sp>
        <p:nvSpPr>
          <p:cNvPr id="20488" name="Slide Number Placeholder 17">
            <a:extLst>
              <a:ext uri="{FF2B5EF4-FFF2-40B4-BE49-F238E27FC236}">
                <a16:creationId xmlns:a16="http://schemas.microsoft.com/office/drawing/2014/main" id="{9922936C-EAC0-384E-A5F2-4FF68F37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326A7F-D202-D74E-A52E-794E2A3C7AEF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EDA72FFD-39AE-AB42-985F-11BD40C5C9BE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7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4019657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4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 bldLvl="5"/>
      <p:bldP spid="114697" grpId="0"/>
      <p:bldP spid="114698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9FF4E7DC-DF62-5A46-A0FF-2B333D890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746126"/>
            <a:ext cx="23590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1" u="sng">
                <a:solidFill>
                  <a:srgbClr val="990000"/>
                </a:solidFill>
              </a:rPr>
              <a:t>Total Cost</a:t>
            </a:r>
            <a:r>
              <a:rPr lang="en-US" altLang="en-US" sz="3600" b="1">
                <a:solidFill>
                  <a:srgbClr val="990000"/>
                </a:solidFill>
              </a:rPr>
              <a:t>: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6FB54894-E41F-CB4F-91D7-A453381D5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1295401"/>
            <a:ext cx="5914825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b="1"/>
              <a:t>Sum of Fixed and Variable Costs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703369FE-BE16-8649-A221-69FF46678AE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981201"/>
            <a:ext cx="7048500" cy="1044575"/>
            <a:chOff x="1132" y="1259"/>
            <a:chExt cx="4440" cy="658"/>
          </a:xfrm>
        </p:grpSpPr>
        <p:sp>
          <p:nvSpPr>
            <p:cNvPr id="21520" name="Rectangle 5">
              <a:extLst>
                <a:ext uri="{FF2B5EF4-FFF2-40B4-BE49-F238E27FC236}">
                  <a16:creationId xmlns:a16="http://schemas.microsoft.com/office/drawing/2014/main" id="{802591D5-FF72-A14B-8155-306E641DC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" y="1367"/>
              <a:ext cx="2420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b="1">
                  <a:solidFill>
                    <a:srgbClr val="800000"/>
                  </a:solidFill>
                </a:rPr>
                <a:t>Average Total Cost =</a:t>
              </a:r>
            </a:p>
          </p:txBody>
        </p:sp>
        <p:sp>
          <p:nvSpPr>
            <p:cNvPr id="21521" name="Rectangle 6">
              <a:extLst>
                <a:ext uri="{FF2B5EF4-FFF2-40B4-BE49-F238E27FC236}">
                  <a16:creationId xmlns:a16="http://schemas.microsoft.com/office/drawing/2014/main" id="{3A4CAFE7-BAE8-A94C-8D93-CF6B0219C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" y="1259"/>
              <a:ext cx="195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800000"/>
                  </a:solidFill>
                </a:rPr>
                <a:t>Total Costs</a:t>
              </a:r>
            </a:p>
          </p:txBody>
        </p:sp>
        <p:sp>
          <p:nvSpPr>
            <p:cNvPr id="21522" name="Line 7">
              <a:extLst>
                <a:ext uri="{FF2B5EF4-FFF2-40B4-BE49-F238E27FC236}">
                  <a16:creationId xmlns:a16="http://schemas.microsoft.com/office/drawing/2014/main" id="{A46EF7B8-52BE-2F44-A638-3AB3F0523E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577"/>
              <a:ext cx="166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Rectangle 8">
              <a:extLst>
                <a:ext uri="{FF2B5EF4-FFF2-40B4-BE49-F238E27FC236}">
                  <a16:creationId xmlns:a16="http://schemas.microsoft.com/office/drawing/2014/main" id="{ED36D230-1F39-A148-888A-7376293BA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1550"/>
              <a:ext cx="1816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800000"/>
                  </a:solidFill>
                </a:rPr>
                <a:t>Quantity</a:t>
              </a:r>
            </a:p>
          </p:txBody>
        </p:sp>
      </p:grpSp>
      <p:sp>
        <p:nvSpPr>
          <p:cNvPr id="115721" name="Rectangle 9">
            <a:extLst>
              <a:ext uri="{FF2B5EF4-FFF2-40B4-BE49-F238E27FC236}">
                <a16:creationId xmlns:a16="http://schemas.microsoft.com/office/drawing/2014/main" id="{623CD8B6-BD72-884A-B380-FE1F5D609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971801"/>
            <a:ext cx="3195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1" u="sng">
                <a:solidFill>
                  <a:srgbClr val="990000"/>
                </a:solidFill>
              </a:rPr>
              <a:t>Marginal Cost</a:t>
            </a:r>
            <a:r>
              <a:rPr lang="en-US" altLang="en-US" sz="3600" b="1">
                <a:solidFill>
                  <a:srgbClr val="990000"/>
                </a:solidFill>
              </a:rPr>
              <a:t>: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E0CBA504-ACDE-C244-B5D4-C886A30322E6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562601"/>
            <a:ext cx="8077200" cy="1069975"/>
            <a:chOff x="1084" y="3176"/>
            <a:chExt cx="4107" cy="674"/>
          </a:xfrm>
        </p:grpSpPr>
        <p:sp>
          <p:nvSpPr>
            <p:cNvPr id="21515" name="Rectangle 11">
              <a:extLst>
                <a:ext uri="{FF2B5EF4-FFF2-40B4-BE49-F238E27FC236}">
                  <a16:creationId xmlns:a16="http://schemas.microsoft.com/office/drawing/2014/main" id="{113ECE1C-BD59-D145-9369-465EC6C21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" y="3313"/>
              <a:ext cx="1557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b="1">
                  <a:solidFill>
                    <a:srgbClr val="800000"/>
                  </a:solidFill>
                </a:rPr>
                <a:t>Marginal Cost =</a:t>
              </a:r>
            </a:p>
          </p:txBody>
        </p:sp>
        <p:grpSp>
          <p:nvGrpSpPr>
            <p:cNvPr id="21516" name="Group 12">
              <a:extLst>
                <a:ext uri="{FF2B5EF4-FFF2-40B4-BE49-F238E27FC236}">
                  <a16:creationId xmlns:a16="http://schemas.microsoft.com/office/drawing/2014/main" id="{BEF8F054-14C6-5645-BB28-60185AF71D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5" y="3176"/>
              <a:ext cx="2206" cy="674"/>
              <a:chOff x="3041" y="3176"/>
              <a:chExt cx="2206" cy="674"/>
            </a:xfrm>
          </p:grpSpPr>
          <p:sp>
            <p:nvSpPr>
              <p:cNvPr id="21517" name="Rectangle 13">
                <a:extLst>
                  <a:ext uri="{FF2B5EF4-FFF2-40B4-BE49-F238E27FC236}">
                    <a16:creationId xmlns:a16="http://schemas.microsoft.com/office/drawing/2014/main" id="{E66336C5-531D-324B-ADC5-D740CE738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1" y="3176"/>
                <a:ext cx="2206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200" b="1">
                    <a:solidFill>
                      <a:srgbClr val="800000"/>
                    </a:solidFill>
                  </a:rPr>
                  <a:t>Change in Total Costs</a:t>
                </a:r>
              </a:p>
            </p:txBody>
          </p:sp>
          <p:sp>
            <p:nvSpPr>
              <p:cNvPr id="21518" name="Line 14">
                <a:extLst>
                  <a:ext uri="{FF2B5EF4-FFF2-40B4-BE49-F238E27FC236}">
                    <a16:creationId xmlns:a16="http://schemas.microsoft.com/office/drawing/2014/main" id="{5D2AEA27-CA0A-7B45-AECE-83C1CC6A2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9" y="3510"/>
                <a:ext cx="2010" cy="0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9" name="Rectangle 15">
                <a:extLst>
                  <a:ext uri="{FF2B5EF4-FFF2-40B4-BE49-F238E27FC236}">
                    <a16:creationId xmlns:a16="http://schemas.microsoft.com/office/drawing/2014/main" id="{3B7FA625-F3D8-F24B-A735-4899DF375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9" y="3483"/>
                <a:ext cx="1971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3200" b="1">
                    <a:solidFill>
                      <a:srgbClr val="800000"/>
                    </a:solidFill>
                  </a:rPr>
                  <a:t>Change in Quantity</a:t>
                </a:r>
              </a:p>
            </p:txBody>
          </p:sp>
        </p:grpSp>
      </p:grpSp>
      <p:sp>
        <p:nvSpPr>
          <p:cNvPr id="115728" name="Rectangle 16">
            <a:extLst>
              <a:ext uri="{FF2B5EF4-FFF2-40B4-BE49-F238E27FC236}">
                <a16:creationId xmlns:a16="http://schemas.microsoft.com/office/drawing/2014/main" id="{100C28E6-71B5-624F-888C-7AE955C40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84582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b="1"/>
              <a:t>Additional costs of an additional </a:t>
            </a:r>
            <a:r>
              <a:rPr lang="en-US" altLang="en-US" sz="3200" b="1" u="sng"/>
              <a:t>output</a:t>
            </a:r>
            <a:r>
              <a:rPr lang="en-US" altLang="en-US" sz="3200" b="1"/>
              <a:t>.</a:t>
            </a:r>
          </a:p>
          <a:p>
            <a:r>
              <a:rPr lang="en-US" altLang="en-US" sz="3200" b="1">
                <a:solidFill>
                  <a:srgbClr val="000099"/>
                </a:solidFill>
              </a:rPr>
              <a:t>Ex: If the production of two more output increases total cost from $100 to $120, the MC is _____.</a:t>
            </a:r>
          </a:p>
        </p:txBody>
      </p:sp>
      <p:sp>
        <p:nvSpPr>
          <p:cNvPr id="21511" name="Rectangle 17">
            <a:extLst>
              <a:ext uri="{FF2B5EF4-FFF2-40B4-BE49-F238E27FC236}">
                <a16:creationId xmlns:a16="http://schemas.microsoft.com/office/drawing/2014/main" id="{77296D25-230B-7E4A-BEDF-D7B653056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656" y="152400"/>
            <a:ext cx="2635338" cy="72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100" b="1">
                <a:solidFill>
                  <a:srgbClr val="000099"/>
                </a:solidFill>
              </a:rPr>
              <a:t>Definitions</a:t>
            </a:r>
          </a:p>
        </p:txBody>
      </p:sp>
      <p:sp>
        <p:nvSpPr>
          <p:cNvPr id="115730" name="Rectangle 18">
            <a:extLst>
              <a:ext uri="{FF2B5EF4-FFF2-40B4-BE49-F238E27FC236}">
                <a16:creationId xmlns:a16="http://schemas.microsoft.com/office/drawing/2014/main" id="{972DD7DF-8B68-CF40-A6E4-2ED81A9FB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990000"/>
                </a:solidFill>
              </a:rPr>
              <a:t>$10</a:t>
            </a:r>
          </a:p>
        </p:txBody>
      </p:sp>
      <p:sp>
        <p:nvSpPr>
          <p:cNvPr id="21513" name="Slide Number Placeholder 18">
            <a:extLst>
              <a:ext uri="{FF2B5EF4-FFF2-40B4-BE49-F238E27FC236}">
                <a16:creationId xmlns:a16="http://schemas.microsoft.com/office/drawing/2014/main" id="{8629F86C-EF27-A84D-B2C8-F9B4471D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A5C596-4D24-3C49-A103-209306FC4A3E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D2F9EBF5-F8F7-9640-9702-06D0E90B7DD7}"/>
              </a:ext>
            </a:extLst>
          </p:cNvPr>
          <p:cNvSpPr txBox="1">
            <a:spLocks/>
          </p:cNvSpPr>
          <p:nvPr/>
        </p:nvSpPr>
        <p:spPr bwMode="auto">
          <a:xfrm>
            <a:off x="1524000" y="64754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Copyright 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50" dirty="0"/>
              <a:t>ACDC Leadership 2015</a:t>
            </a:r>
          </a:p>
        </p:txBody>
      </p:sp>
    </p:spTree>
    <p:extLst>
      <p:ext uri="{BB962C8B-B14F-4D97-AF65-F5344CB8AC3E}">
        <p14:creationId xmlns:p14="http://schemas.microsoft.com/office/powerpoint/2010/main" val="4048689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/>
      <p:bldP spid="115721" grpId="0"/>
      <p:bldP spid="115728" grpId="0"/>
      <p:bldP spid="1157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1174</Words>
  <Application>Microsoft Macintosh PowerPoint</Application>
  <PresentationFormat>Widescreen</PresentationFormat>
  <Paragraphs>328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Practice</vt:lpstr>
      <vt:lpstr>Definition of the “Short-Run”</vt:lpstr>
      <vt:lpstr>Fixed vs. Variable</vt:lpstr>
      <vt:lpstr>Definition of the “Short-Run”</vt:lpstr>
      <vt:lpstr>PowerPoint Presentation</vt:lpstr>
      <vt:lpstr>PowerPoint Presentation</vt:lpstr>
      <vt:lpstr>PowerPoint Presentation</vt:lpstr>
      <vt:lpstr>Calculating Costs</vt:lpstr>
      <vt:lpstr>Calculating Costs</vt:lpstr>
      <vt:lpstr>Calculating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Knoeckel, David A</dc:creator>
  <cp:lastModifiedBy>Knoeckel, David A</cp:lastModifiedBy>
  <cp:revision>1</cp:revision>
  <dcterms:created xsi:type="dcterms:W3CDTF">2018-10-22T16:37:11Z</dcterms:created>
  <dcterms:modified xsi:type="dcterms:W3CDTF">2018-10-22T16:41:27Z</dcterms:modified>
</cp:coreProperties>
</file>