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6" r:id="rId2"/>
    <p:sldId id="257" r:id="rId3"/>
    <p:sldId id="258" r:id="rId4"/>
    <p:sldId id="260" r:id="rId5"/>
    <p:sldId id="272" r:id="rId6"/>
    <p:sldId id="273" r:id="rId7"/>
    <p:sldId id="274" r:id="rId8"/>
    <p:sldId id="275" r:id="rId9"/>
    <p:sldId id="276" r:id="rId10"/>
    <p:sldId id="277" r:id="rId11"/>
    <p:sldId id="27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219A133-8E33-194D-9B5C-B760E86EC19C}">
          <p14:sldIdLst>
            <p14:sldId id="256"/>
            <p14:sldId id="257"/>
            <p14:sldId id="258"/>
            <p14:sldId id="260"/>
            <p14:sldId id="272"/>
            <p14:sldId id="273"/>
            <p14:sldId id="274"/>
            <p14:sldId id="275"/>
            <p14:sldId id="276"/>
            <p14:sldId id="277"/>
            <p14:sldId id="278"/>
          </p14:sldIdLst>
        </p14:section>
        <p14:section name="Untitled Section" id="{98A86671-F824-7043-B1AC-337D8795FE2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8" d="100"/>
          <a:sy n="58" d="100"/>
        </p:scale>
        <p:origin x="-172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CEC41E-48BD-4881-B6FF-D82EEBBCD904}" type="datetimeFigureOut">
              <a:rPr lang="en-US" smtClean="0"/>
              <a:t>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01AC1-5720-AA40-807D-1D49E504584E}" type="slidenum">
              <a:rPr lang="en-US" smtClean="0"/>
              <a:t>‹#›</a:t>
            </a:fld>
            <a:endParaRPr lang="en-US"/>
          </a:p>
        </p:txBody>
      </p:sp>
    </p:spTree>
    <p:extLst>
      <p:ext uri="{BB962C8B-B14F-4D97-AF65-F5344CB8AC3E}">
        <p14:creationId xmlns:p14="http://schemas.microsoft.com/office/powerpoint/2010/main" val="22124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CEC41E-48BD-4881-B6FF-D82EEBBCD904}" type="datetimeFigureOut">
              <a:rPr lang="en-US" smtClean="0"/>
              <a:t>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extLst>
      <p:ext uri="{BB962C8B-B14F-4D97-AF65-F5344CB8AC3E}">
        <p14:creationId xmlns:p14="http://schemas.microsoft.com/office/powerpoint/2010/main" val="4172867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CEC41E-48BD-4881-B6FF-D82EEBBCD904}" type="datetimeFigureOut">
              <a:rPr lang="en-US" smtClean="0"/>
              <a:t>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extLst>
      <p:ext uri="{BB962C8B-B14F-4D97-AF65-F5344CB8AC3E}">
        <p14:creationId xmlns:p14="http://schemas.microsoft.com/office/powerpoint/2010/main" val="556794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1/3/17</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Drag picture to placeholder or click icon to add</a:t>
            </a:r>
            <a:endParaRPr/>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CEC41E-48BD-4881-B6FF-D82EEBBCD904}" type="datetimeFigureOut">
              <a:rPr lang="en-US" smtClean="0"/>
              <a:t>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extLst>
      <p:ext uri="{BB962C8B-B14F-4D97-AF65-F5344CB8AC3E}">
        <p14:creationId xmlns:p14="http://schemas.microsoft.com/office/powerpoint/2010/main" val="1513787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CEC41E-48BD-4881-B6FF-D82EEBBCD904}" type="datetimeFigureOut">
              <a:rPr lang="en-US" smtClean="0"/>
              <a:t>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extLst>
      <p:ext uri="{BB962C8B-B14F-4D97-AF65-F5344CB8AC3E}">
        <p14:creationId xmlns:p14="http://schemas.microsoft.com/office/powerpoint/2010/main" val="3422443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CEC41E-48BD-4881-B6FF-D82EEBBCD904}" type="datetimeFigureOut">
              <a:rPr lang="en-US" smtClean="0"/>
              <a:t>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extLst>
      <p:ext uri="{BB962C8B-B14F-4D97-AF65-F5344CB8AC3E}">
        <p14:creationId xmlns:p14="http://schemas.microsoft.com/office/powerpoint/2010/main" val="3793661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CEC41E-48BD-4881-B6FF-D82EEBBCD904}" type="datetimeFigureOut">
              <a:rPr lang="en-US" smtClean="0"/>
              <a:t>1/3/17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9A5F39-4CE7-434C-A5CB-50A363451602}" type="slidenum">
              <a:rPr lang="en-US" smtClean="0"/>
              <a:t>‹#›</a:t>
            </a:fld>
            <a:endParaRPr lang="en-US"/>
          </a:p>
        </p:txBody>
      </p:sp>
    </p:spTree>
    <p:extLst>
      <p:ext uri="{BB962C8B-B14F-4D97-AF65-F5344CB8AC3E}">
        <p14:creationId xmlns:p14="http://schemas.microsoft.com/office/powerpoint/2010/main" val="3121416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CEC41E-48BD-4881-B6FF-D82EEBBCD904}" type="datetimeFigureOut">
              <a:rPr lang="en-US" smtClean="0"/>
              <a:t>1/3/17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9A5F39-4CE7-434C-A5CB-50A363451602}" type="slidenum">
              <a:rPr lang="en-US" smtClean="0"/>
              <a:t>‹#›</a:t>
            </a:fld>
            <a:endParaRPr lang="en-US"/>
          </a:p>
        </p:txBody>
      </p:sp>
    </p:spTree>
    <p:extLst>
      <p:ext uri="{BB962C8B-B14F-4D97-AF65-F5344CB8AC3E}">
        <p14:creationId xmlns:p14="http://schemas.microsoft.com/office/powerpoint/2010/main" val="330319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EC41E-48BD-4881-B6FF-D82EEBBCD904}" type="datetimeFigureOut">
              <a:rPr lang="en-US" smtClean="0"/>
              <a:t>1/3/17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9A5F39-4CE7-434C-A5CB-50A363451602}" type="slidenum">
              <a:rPr lang="en-US" smtClean="0"/>
              <a:t>‹#›</a:t>
            </a:fld>
            <a:endParaRPr lang="en-US"/>
          </a:p>
        </p:txBody>
      </p:sp>
    </p:spTree>
    <p:extLst>
      <p:ext uri="{BB962C8B-B14F-4D97-AF65-F5344CB8AC3E}">
        <p14:creationId xmlns:p14="http://schemas.microsoft.com/office/powerpoint/2010/main" val="3735946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extLst>
      <p:ext uri="{BB962C8B-B14F-4D97-AF65-F5344CB8AC3E}">
        <p14:creationId xmlns:p14="http://schemas.microsoft.com/office/powerpoint/2010/main" val="664715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extLst>
      <p:ext uri="{BB962C8B-B14F-4D97-AF65-F5344CB8AC3E}">
        <p14:creationId xmlns:p14="http://schemas.microsoft.com/office/powerpoint/2010/main" val="21382076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CEC41E-48BD-4881-B6FF-D82EEBBCD904}" type="datetimeFigureOut">
              <a:rPr lang="en-US" smtClean="0"/>
              <a:t>1/3/17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9A5F39-4CE7-434C-A5CB-50A363451602}" type="slidenum">
              <a:rPr lang="en-US" smtClean="0"/>
              <a:t>‹#›</a:t>
            </a:fld>
            <a:endParaRPr lang="en-US"/>
          </a:p>
        </p:txBody>
      </p:sp>
    </p:spTree>
    <p:extLst>
      <p:ext uri="{BB962C8B-B14F-4D97-AF65-F5344CB8AC3E}">
        <p14:creationId xmlns:p14="http://schemas.microsoft.com/office/powerpoint/2010/main" val="114774021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Law	</a:t>
            </a:r>
            <a:endParaRPr lang="en-US" dirty="0"/>
          </a:p>
        </p:txBody>
      </p:sp>
      <p:sp>
        <p:nvSpPr>
          <p:cNvPr id="3" name="Subtitle 2"/>
          <p:cNvSpPr>
            <a:spLocks noGrp="1"/>
          </p:cNvSpPr>
          <p:nvPr>
            <p:ph type="subTitle" idx="1"/>
          </p:nvPr>
        </p:nvSpPr>
        <p:spPr/>
        <p:txBody>
          <a:bodyPr/>
          <a:lstStyle/>
          <a:p>
            <a:r>
              <a:rPr lang="en-US" sz="2400" dirty="0" smtClean="0"/>
              <a:t>The Creation of Laws</a:t>
            </a:r>
            <a:endParaRPr lang="en-US" sz="2400" dirty="0"/>
          </a:p>
        </p:txBody>
      </p:sp>
    </p:spTree>
    <p:extLst>
      <p:ext uri="{BB962C8B-B14F-4D97-AF65-F5344CB8AC3E}">
        <p14:creationId xmlns:p14="http://schemas.microsoft.com/office/powerpoint/2010/main" val="180172711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Vehicles in the Park</a:t>
            </a:r>
            <a:endParaRPr lang="en-US" dirty="0"/>
          </a:p>
        </p:txBody>
      </p:sp>
      <p:sp>
        <p:nvSpPr>
          <p:cNvPr id="3" name="Content Placeholder 2"/>
          <p:cNvSpPr>
            <a:spLocks noGrp="1"/>
          </p:cNvSpPr>
          <p:nvPr>
            <p:ph idx="1"/>
          </p:nvPr>
        </p:nvSpPr>
        <p:spPr/>
        <p:txBody>
          <a:bodyPr>
            <a:normAutofit/>
          </a:bodyPr>
          <a:lstStyle/>
          <a:p>
            <a:pPr marL="685800" lvl="2" indent="0">
              <a:buNone/>
            </a:pPr>
            <a:r>
              <a:rPr lang="en-US" sz="2400" dirty="0">
                <a:effectLst/>
              </a:rPr>
              <a:t>The town of </a:t>
            </a:r>
            <a:r>
              <a:rPr lang="en-US" sz="2400" dirty="0" err="1">
                <a:effectLst/>
              </a:rPr>
              <a:t>Beautifica</a:t>
            </a:r>
            <a:r>
              <a:rPr lang="en-US" sz="2400" dirty="0">
                <a:effectLst/>
              </a:rPr>
              <a:t> has a lovely park in its center. The city council wishes to preserve the feeling of nature, undisturbed by city noise, traffic, pollution and crowding. It is a place where people can go to find grass, trees, flowers and quiet. In addition, there are playgrounds and picnic areas. In order to make sure the park stays as it is, the city council passed a law, called an ordinance. At all entrances to the park, the following sign is posted: </a:t>
            </a:r>
            <a:r>
              <a:rPr lang="en-US" sz="2400" b="1" dirty="0">
                <a:effectLst/>
              </a:rPr>
              <a:t>"NO VEHICLES IN THE PARK."</a:t>
            </a:r>
            <a:endParaRPr lang="en-US" sz="2400" dirty="0">
              <a:effectLst/>
            </a:endParaRPr>
          </a:p>
        </p:txBody>
      </p:sp>
    </p:spTree>
    <p:extLst>
      <p:ext uri="{BB962C8B-B14F-4D97-AF65-F5344CB8AC3E}">
        <p14:creationId xmlns:p14="http://schemas.microsoft.com/office/powerpoint/2010/main" val="12641225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v. Charles</a:t>
            </a:r>
            <a:endParaRPr lang="en-US" dirty="0"/>
          </a:p>
        </p:txBody>
      </p:sp>
      <p:sp>
        <p:nvSpPr>
          <p:cNvPr id="3" name="Content Placeholder 2"/>
          <p:cNvSpPr>
            <a:spLocks noGrp="1"/>
          </p:cNvSpPr>
          <p:nvPr>
            <p:ph sz="half" idx="1"/>
          </p:nvPr>
        </p:nvSpPr>
        <p:spPr/>
        <p:txBody>
          <a:bodyPr>
            <a:normAutofit/>
          </a:bodyPr>
          <a:lstStyle/>
          <a:p>
            <a:r>
              <a:rPr lang="en-US" sz="2400" dirty="0" smtClean="0"/>
              <a:t>Andy Charles, a 4-year old boy, is playing in the park with his remote control speed race car. The car goes 40 kilometers per hour and makes a loud buzzing sound. A dutiful police officer arrests him. </a:t>
            </a:r>
            <a:endParaRPr lang="en-US" sz="2400" dirty="0"/>
          </a:p>
        </p:txBody>
      </p:sp>
      <p:pic>
        <p:nvPicPr>
          <p:cNvPr id="5" name="Content Placeholder 4" descr="1238240153rr47j2.jpg"/>
          <p:cNvPicPr>
            <a:picLocks noGrp="1" noChangeAspect="1"/>
          </p:cNvPicPr>
          <p:nvPr>
            <p:ph sz="half" idx="2"/>
          </p:nvPr>
        </p:nvPicPr>
        <p:blipFill>
          <a:blip r:embed="rId2">
            <a:extLst>
              <a:ext uri="{28A0092B-C50C-407E-A947-70E740481C1C}">
                <a14:useLocalDpi xmlns:a14="http://schemas.microsoft.com/office/drawing/2010/main" val="0"/>
              </a:ext>
            </a:extLst>
          </a:blip>
          <a:srcRect t="12644" b="12644"/>
          <a:stretch>
            <a:fillRect/>
          </a:stretch>
        </p:blipFill>
        <p:spPr/>
      </p:pic>
    </p:spTree>
    <p:extLst>
      <p:ext uri="{BB962C8B-B14F-4D97-AF65-F5344CB8AC3E}">
        <p14:creationId xmlns:p14="http://schemas.microsoft.com/office/powerpoint/2010/main" val="38292085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
            </a:r>
            <a:br>
              <a:rPr lang="en-US" sz="2800" dirty="0" smtClean="0"/>
            </a:br>
            <a:r>
              <a:rPr lang="en-US" sz="2800" dirty="0"/>
              <a:t/>
            </a:r>
            <a:br>
              <a:rPr lang="en-US" sz="2800" dirty="0"/>
            </a:br>
            <a:r>
              <a:rPr lang="en-US" sz="2800" dirty="0" smtClean="0"/>
              <a:t>Laws </a:t>
            </a:r>
            <a:r>
              <a:rPr lang="en-US" sz="2800" dirty="0"/>
              <a:t>are primarily created through two different methods:</a:t>
            </a:r>
            <a:r>
              <a:rPr lang="en-US" dirty="0"/>
              <a:t/>
            </a:r>
            <a:br>
              <a:rPr lang="en-US" dirty="0"/>
            </a:br>
            <a:endParaRPr lang="en-US" dirty="0"/>
          </a:p>
        </p:txBody>
      </p:sp>
      <p:sp>
        <p:nvSpPr>
          <p:cNvPr id="4" name="Text Placeholder 3"/>
          <p:cNvSpPr>
            <a:spLocks noGrp="1"/>
          </p:cNvSpPr>
          <p:nvPr>
            <p:ph type="body" idx="1"/>
          </p:nvPr>
        </p:nvSpPr>
        <p:spPr/>
        <p:txBody>
          <a:bodyPr/>
          <a:lstStyle/>
          <a:p>
            <a:r>
              <a:rPr lang="en-US" dirty="0" smtClean="0"/>
              <a:t>Case Law</a:t>
            </a:r>
            <a:endParaRPr lang="en-US" dirty="0"/>
          </a:p>
        </p:txBody>
      </p:sp>
      <p:sp>
        <p:nvSpPr>
          <p:cNvPr id="3" name="Content Placeholder 2"/>
          <p:cNvSpPr>
            <a:spLocks noGrp="1"/>
          </p:cNvSpPr>
          <p:nvPr>
            <p:ph sz="half" idx="2"/>
          </p:nvPr>
        </p:nvSpPr>
        <p:spPr/>
        <p:txBody>
          <a:bodyPr>
            <a:normAutofit/>
          </a:bodyPr>
          <a:lstStyle/>
          <a:p>
            <a:endParaRPr lang="en-US" sz="3200" dirty="0" smtClean="0"/>
          </a:p>
          <a:p>
            <a:pPr marL="0" indent="0">
              <a:buNone/>
            </a:pPr>
            <a:endParaRPr lang="en-US" sz="3200" dirty="0" smtClean="0"/>
          </a:p>
        </p:txBody>
      </p:sp>
      <p:sp>
        <p:nvSpPr>
          <p:cNvPr id="5" name="Text Placeholder 4"/>
          <p:cNvSpPr>
            <a:spLocks noGrp="1"/>
          </p:cNvSpPr>
          <p:nvPr>
            <p:ph type="body" sz="quarter" idx="3"/>
          </p:nvPr>
        </p:nvSpPr>
        <p:spPr/>
        <p:txBody>
          <a:bodyPr/>
          <a:lstStyle/>
          <a:p>
            <a:r>
              <a:rPr lang="en-US" dirty="0" smtClean="0"/>
              <a:t>Statutory law</a:t>
            </a:r>
            <a:endParaRPr lang="en-US" dirty="0"/>
          </a:p>
        </p:txBody>
      </p:sp>
      <p:pic>
        <p:nvPicPr>
          <p:cNvPr id="11" name="Picture Placeholder 5"/>
          <p:cNvPicPr>
            <a:picLocks noGrp="1" noChangeAspect="1"/>
          </p:cNvPicPr>
          <p:nvPr>
            <p:ph sz="quarter" idx="4"/>
          </p:nvPr>
        </p:nvPicPr>
        <p:blipFill>
          <a:blip r:embed="rId2"/>
          <a:srcRect t="5010" b="5010"/>
          <a:stretch>
            <a:fillRect/>
          </a:stretch>
        </p:blipFill>
        <p:spPr/>
      </p:pic>
      <p:pic>
        <p:nvPicPr>
          <p:cNvPr id="9" name="Picture Placeholder 7"/>
          <p:cNvPicPr>
            <a:picLocks noChangeAspect="1"/>
          </p:cNvPicPr>
          <p:nvPr/>
        </p:nvPicPr>
        <p:blipFill>
          <a:blip r:embed="rId3"/>
          <a:srcRect t="22383" b="22383"/>
          <a:stretch>
            <a:fillRect/>
          </a:stretch>
        </p:blipFill>
        <p:spPr>
          <a:xfrm>
            <a:off x="1250358" y="2820370"/>
            <a:ext cx="2744454" cy="3571257"/>
          </a:xfrm>
          <a:prstGeom prst="rect">
            <a:avLst/>
          </a:prstGeom>
        </p:spPr>
      </p:pic>
    </p:spTree>
    <p:extLst>
      <p:ext uri="{BB962C8B-B14F-4D97-AF65-F5344CB8AC3E}">
        <p14:creationId xmlns:p14="http://schemas.microsoft.com/office/powerpoint/2010/main" val="31377169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Statutory Law</a:t>
            </a:r>
            <a:endParaRPr lang="en-US" dirty="0"/>
          </a:p>
        </p:txBody>
      </p:sp>
      <p:sp>
        <p:nvSpPr>
          <p:cNvPr id="6" name="Text Placeholder 5"/>
          <p:cNvSpPr>
            <a:spLocks noGrp="1"/>
          </p:cNvSpPr>
          <p:nvPr>
            <p:ph type="body" sz="half" idx="2"/>
          </p:nvPr>
        </p:nvSpPr>
        <p:spPr/>
        <p:txBody>
          <a:bodyPr>
            <a:normAutofit/>
          </a:bodyPr>
          <a:lstStyle/>
          <a:p>
            <a:endParaRPr lang="en-US" sz="2400" dirty="0" smtClean="0"/>
          </a:p>
          <a:p>
            <a:endParaRPr lang="en-US" sz="2400" dirty="0"/>
          </a:p>
          <a:p>
            <a:r>
              <a:rPr lang="en-US" sz="2400" dirty="0" smtClean="0"/>
              <a:t>Written laws that are created and passed by a legislature on the state or federal level. </a:t>
            </a:r>
            <a:endParaRPr lang="en-US" sz="2400" dirty="0"/>
          </a:p>
        </p:txBody>
      </p:sp>
      <p:pic>
        <p:nvPicPr>
          <p:cNvPr id="8" name="Picture Placeholder 7"/>
          <p:cNvPicPr>
            <a:picLocks noGrp="1" noChangeAspect="1"/>
          </p:cNvPicPr>
          <p:nvPr>
            <p:ph type="pic" sz="quarter" idx="13"/>
          </p:nvPr>
        </p:nvPicPr>
        <p:blipFill>
          <a:blip r:embed="rId2"/>
          <a:srcRect t="22383" b="22383"/>
          <a:stretch>
            <a:fillRect/>
          </a:stretch>
        </p:blipFill>
        <p:spPr>
          <a:xfrm rot="21414752">
            <a:off x="4422545" y="882035"/>
            <a:ext cx="4141140" cy="5388713"/>
          </a:xfrm>
        </p:spPr>
      </p:pic>
    </p:spTree>
    <p:extLst>
      <p:ext uri="{BB962C8B-B14F-4D97-AF65-F5344CB8AC3E}">
        <p14:creationId xmlns:p14="http://schemas.microsoft.com/office/powerpoint/2010/main" val="8537000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Law</a:t>
            </a:r>
            <a:endParaRPr lang="en-US" dirty="0"/>
          </a:p>
        </p:txBody>
      </p:sp>
      <p:sp>
        <p:nvSpPr>
          <p:cNvPr id="3" name="Text Placeholder 2"/>
          <p:cNvSpPr>
            <a:spLocks noGrp="1"/>
          </p:cNvSpPr>
          <p:nvPr>
            <p:ph type="body" sz="half" idx="2"/>
          </p:nvPr>
        </p:nvSpPr>
        <p:spPr/>
        <p:txBody>
          <a:bodyPr/>
          <a:lstStyle/>
          <a:p>
            <a:endParaRPr lang="en-US" sz="2400" dirty="0" smtClean="0"/>
          </a:p>
          <a:p>
            <a:endParaRPr lang="en-US" sz="2400" dirty="0"/>
          </a:p>
          <a:p>
            <a:r>
              <a:rPr lang="en-US" sz="2400" dirty="0" smtClean="0"/>
              <a:t>Law that is based on judicial decision and precedent. </a:t>
            </a:r>
            <a:endParaRPr lang="en-US" sz="2400" dirty="0"/>
          </a:p>
        </p:txBody>
      </p:sp>
      <p:pic>
        <p:nvPicPr>
          <p:cNvPr id="7" name="Picture Placeholder 6"/>
          <p:cNvPicPr>
            <a:picLocks noGrp="1" noChangeAspect="1"/>
          </p:cNvPicPr>
          <p:nvPr>
            <p:ph type="pic" sz="quarter" idx="14"/>
          </p:nvPr>
        </p:nvPicPr>
        <p:blipFill>
          <a:blip r:embed="rId2"/>
          <a:srcRect t="14507" b="14507"/>
          <a:stretch>
            <a:fillRect/>
          </a:stretch>
        </p:blipFill>
        <p:spPr/>
      </p:pic>
      <p:pic>
        <p:nvPicPr>
          <p:cNvPr id="6" name="Picture Placeholder 5"/>
          <p:cNvPicPr>
            <a:picLocks noGrp="1" noChangeAspect="1"/>
          </p:cNvPicPr>
          <p:nvPr>
            <p:ph type="pic" sz="quarter" idx="13"/>
          </p:nvPr>
        </p:nvPicPr>
        <p:blipFill>
          <a:blip r:embed="rId3"/>
          <a:srcRect t="17985" b="17985"/>
          <a:stretch>
            <a:fillRect/>
          </a:stretch>
        </p:blipFill>
        <p:spPr/>
      </p:pic>
    </p:spTree>
    <p:extLst>
      <p:ext uri="{BB962C8B-B14F-4D97-AF65-F5344CB8AC3E}">
        <p14:creationId xmlns:p14="http://schemas.microsoft.com/office/powerpoint/2010/main" val="75356194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Fourth Amendment</a:t>
            </a:r>
            <a:endParaRPr lang="en-US" dirty="0"/>
          </a:p>
        </p:txBody>
      </p:sp>
      <p:sp>
        <p:nvSpPr>
          <p:cNvPr id="3" name="Text Placeholder 2"/>
          <p:cNvSpPr>
            <a:spLocks noGrp="1"/>
          </p:cNvSpPr>
          <p:nvPr>
            <p:ph type="body" idx="1"/>
          </p:nvPr>
        </p:nvSpPr>
        <p:spPr/>
        <p:txBody>
          <a:bodyPr/>
          <a:lstStyle/>
          <a:p>
            <a:r>
              <a:rPr lang="en-US" b="1" dirty="0" smtClean="0"/>
              <a:t>Actual Text</a:t>
            </a:r>
            <a:endParaRPr lang="en-US" b="1" dirty="0"/>
          </a:p>
        </p:txBody>
      </p:sp>
      <p:sp>
        <p:nvSpPr>
          <p:cNvPr id="4" name="Content Placeholder 3"/>
          <p:cNvSpPr>
            <a:spLocks noGrp="1"/>
          </p:cNvSpPr>
          <p:nvPr>
            <p:ph sz="half" idx="2"/>
          </p:nvPr>
        </p:nvSpPr>
        <p:spPr/>
        <p:txBody>
          <a:bodyPr/>
          <a:lstStyle/>
          <a:p>
            <a:pPr marL="342900" lvl="3" indent="-342900">
              <a:spcBef>
                <a:spcPts val="2000"/>
              </a:spcBef>
            </a:pPr>
            <a:r>
              <a:rPr lang="en-US" dirty="0">
                <a:effectLst/>
              </a:rPr>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a:t>
            </a:r>
          </a:p>
          <a:p>
            <a:pPr marL="0" indent="0">
              <a:buNone/>
            </a:pPr>
            <a:endParaRPr lang="en-US" dirty="0"/>
          </a:p>
        </p:txBody>
      </p:sp>
      <p:sp>
        <p:nvSpPr>
          <p:cNvPr id="5" name="Text Placeholder 4"/>
          <p:cNvSpPr>
            <a:spLocks noGrp="1"/>
          </p:cNvSpPr>
          <p:nvPr>
            <p:ph type="body" sz="quarter" idx="3"/>
          </p:nvPr>
        </p:nvSpPr>
        <p:spPr/>
        <p:txBody>
          <a:bodyPr/>
          <a:lstStyle/>
          <a:p>
            <a:r>
              <a:rPr lang="en-US" b="1" dirty="0" smtClean="0"/>
              <a:t>Basic Idea</a:t>
            </a:r>
            <a:endParaRPr lang="en-US" b="1" dirty="0"/>
          </a:p>
        </p:txBody>
      </p:sp>
      <p:sp>
        <p:nvSpPr>
          <p:cNvPr id="6" name="Content Placeholder 5"/>
          <p:cNvSpPr>
            <a:spLocks noGrp="1"/>
          </p:cNvSpPr>
          <p:nvPr>
            <p:ph sz="quarter" idx="4"/>
          </p:nvPr>
        </p:nvSpPr>
        <p:spPr/>
        <p:txBody>
          <a:bodyPr>
            <a:normAutofit/>
          </a:bodyPr>
          <a:lstStyle/>
          <a:p>
            <a:r>
              <a:rPr lang="en-US" sz="2800" dirty="0" smtClean="0">
                <a:effectLst/>
              </a:rPr>
              <a:t>It is unreasonable for the government to search a place or seize a person or things without a warrant. </a:t>
            </a:r>
            <a:endParaRPr lang="en-US" sz="2800" dirty="0"/>
          </a:p>
        </p:txBody>
      </p:sp>
    </p:spTree>
    <p:extLst>
      <p:ext uri="{BB962C8B-B14F-4D97-AF65-F5344CB8AC3E}">
        <p14:creationId xmlns:p14="http://schemas.microsoft.com/office/powerpoint/2010/main" val="28214124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Watson’s Car</a:t>
            </a:r>
            <a:endParaRPr lang="en-US" dirty="0"/>
          </a:p>
        </p:txBody>
      </p:sp>
      <p:sp>
        <p:nvSpPr>
          <p:cNvPr id="3" name="Content Placeholder 2"/>
          <p:cNvSpPr>
            <a:spLocks noGrp="1"/>
          </p:cNvSpPr>
          <p:nvPr>
            <p:ph sz="half" idx="1"/>
          </p:nvPr>
        </p:nvSpPr>
        <p:spPr/>
        <p:txBody>
          <a:bodyPr>
            <a:normAutofit/>
          </a:bodyPr>
          <a:lstStyle/>
          <a:p>
            <a:pPr marL="342900" lvl="3" indent="-342900">
              <a:spcBef>
                <a:spcPts val="2000"/>
              </a:spcBef>
            </a:pPr>
            <a:r>
              <a:rPr lang="en-US" sz="2400" dirty="0">
                <a:effectLst/>
              </a:rPr>
              <a:t>Watson was suspected of having stolen credit cards. The police searched him and found no cards. They then asked him if they could search his car. He said “Go ahead,” and the officer’s found two stolen credit cards under the floor mat. He was convicted and sent to jail. </a:t>
            </a:r>
          </a:p>
          <a:p>
            <a:pPr marL="0" indent="0">
              <a:buNone/>
            </a:pPr>
            <a:endParaRPr lang="en-US" dirty="0"/>
          </a:p>
        </p:txBody>
      </p:sp>
      <p:pic>
        <p:nvPicPr>
          <p:cNvPr id="6" name="Content Placeholder 5" descr="http://www.psychologytoday.com/files/u107/credit%20cards.jpg"/>
          <p:cNvPicPr>
            <a:picLocks noGrp="1"/>
          </p:cNvPicPr>
          <p:nvPr>
            <p:ph sz="half" idx="2"/>
          </p:nvPr>
        </p:nvPicPr>
        <p:blipFill>
          <a:blip r:embed="rId2">
            <a:extLst>
              <a:ext uri="{28A0092B-C50C-407E-A947-70E740481C1C}">
                <a14:useLocalDpi xmlns:a14="http://schemas.microsoft.com/office/drawing/2010/main" val="0"/>
              </a:ext>
            </a:extLst>
          </a:blip>
          <a:srcRect l="10024" r="10024"/>
          <a:stretch>
            <a:fillRect/>
          </a:stretch>
        </p:blipFill>
        <p:spPr bwMode="auto">
          <a:prstGeom prst="rect">
            <a:avLst/>
          </a:prstGeom>
          <a:noFill/>
          <a:ln>
            <a:noFill/>
          </a:ln>
        </p:spPr>
      </p:pic>
    </p:spTree>
    <p:extLst>
      <p:ext uri="{BB962C8B-B14F-4D97-AF65-F5344CB8AC3E}">
        <p14:creationId xmlns:p14="http://schemas.microsoft.com/office/powerpoint/2010/main" val="22279308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Cocoa Lane</a:t>
            </a:r>
            <a:endParaRPr lang="en-US" dirty="0"/>
          </a:p>
        </p:txBody>
      </p:sp>
      <p:pic>
        <p:nvPicPr>
          <p:cNvPr id="5" name="Content Placeholder 4" descr="http://www.pleasereleashme.com/images/Services_Pet_Taxi.jpg"/>
          <p:cNvPicPr>
            <a:picLocks noGrp="1"/>
          </p:cNvPicPr>
          <p:nvPr>
            <p:ph sz="half" idx="1"/>
          </p:nvPr>
        </p:nvPicPr>
        <p:blipFill>
          <a:blip r:embed="rId2">
            <a:extLst>
              <a:ext uri="{28A0092B-C50C-407E-A947-70E740481C1C}">
                <a14:useLocalDpi xmlns:a14="http://schemas.microsoft.com/office/drawing/2010/main" val="0"/>
              </a:ext>
            </a:extLst>
          </a:blip>
          <a:srcRect l="22022" r="22022"/>
          <a:stretch>
            <a:fillRect/>
          </a:stretch>
        </p:blipFill>
        <p:spPr bwMode="auto">
          <a:prstGeom prst="rect">
            <a:avLst/>
          </a:prstGeom>
          <a:noFill/>
          <a:ln>
            <a:noFill/>
          </a:ln>
        </p:spPr>
      </p:pic>
      <p:sp>
        <p:nvSpPr>
          <p:cNvPr id="4" name="Content Placeholder 3"/>
          <p:cNvSpPr>
            <a:spLocks noGrp="1"/>
          </p:cNvSpPr>
          <p:nvPr>
            <p:ph sz="half" idx="2"/>
          </p:nvPr>
        </p:nvSpPr>
        <p:spPr/>
        <p:txBody>
          <a:bodyPr>
            <a:normAutofit fontScale="92500"/>
          </a:bodyPr>
          <a:lstStyle/>
          <a:p>
            <a:pPr marL="342900" lvl="3" indent="-342900">
              <a:spcBef>
                <a:spcPts val="2000"/>
              </a:spcBef>
            </a:pPr>
            <a:r>
              <a:rPr lang="en-US" sz="2400" dirty="0">
                <a:effectLst/>
              </a:rPr>
              <a:t>An armed robber entered the offices of a taxi company, stole $363, and ran. </a:t>
            </a:r>
            <a:r>
              <a:rPr lang="en-US" sz="2400" dirty="0" smtClean="0">
                <a:effectLst/>
              </a:rPr>
              <a:t>Two </a:t>
            </a:r>
            <a:r>
              <a:rPr lang="en-US" sz="2400" dirty="0">
                <a:effectLst/>
              </a:rPr>
              <a:t>taxi drivers who heard shouts of “holdup,” followed the robber to 2111 Cocoa Lane. Police proceeded to the house and were let in by a woman. Officers spread out through the house and found Hayden upstairs pretending to sleep. He was arrested and convicted. </a:t>
            </a:r>
          </a:p>
          <a:p>
            <a:pPr marL="0" indent="0">
              <a:buNone/>
            </a:pPr>
            <a:endParaRPr lang="en-US" dirty="0"/>
          </a:p>
        </p:txBody>
      </p:sp>
    </p:spTree>
    <p:extLst>
      <p:ext uri="{BB962C8B-B14F-4D97-AF65-F5344CB8AC3E}">
        <p14:creationId xmlns:p14="http://schemas.microsoft.com/office/powerpoint/2010/main" val="383222753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Horton’s Rings</a:t>
            </a:r>
            <a:endParaRPr lang="en-US" dirty="0"/>
          </a:p>
        </p:txBody>
      </p:sp>
      <p:pic>
        <p:nvPicPr>
          <p:cNvPr id="5" name="Content Placeholder 4" descr="http://www.rothemcollection.com/engagement_rings_solitaires/engagement_rings.jpg"/>
          <p:cNvPicPr>
            <a:picLocks noGrp="1"/>
          </p:cNvPicPr>
          <p:nvPr>
            <p:ph sz="half" idx="1"/>
          </p:nvPr>
        </p:nvPicPr>
        <p:blipFill>
          <a:blip r:embed="rId2">
            <a:extLst>
              <a:ext uri="{28A0092B-C50C-407E-A947-70E740481C1C}">
                <a14:useLocalDpi xmlns:a14="http://schemas.microsoft.com/office/drawing/2010/main" val="0"/>
              </a:ext>
            </a:extLst>
          </a:blip>
          <a:srcRect l="5384" r="5384"/>
          <a:stretch>
            <a:fillRect/>
          </a:stretch>
        </p:blipFill>
        <p:spPr bwMode="auto">
          <a:prstGeom prst="rect">
            <a:avLst/>
          </a:prstGeom>
          <a:noFill/>
          <a:ln>
            <a:noFill/>
          </a:ln>
        </p:spPr>
      </p:pic>
      <p:sp>
        <p:nvSpPr>
          <p:cNvPr id="4" name="Content Placeholder 3"/>
          <p:cNvSpPr>
            <a:spLocks noGrp="1"/>
          </p:cNvSpPr>
          <p:nvPr>
            <p:ph sz="half" idx="2"/>
          </p:nvPr>
        </p:nvSpPr>
        <p:spPr/>
        <p:txBody>
          <a:bodyPr>
            <a:normAutofit lnSpcReduction="10000"/>
          </a:bodyPr>
          <a:lstStyle/>
          <a:p>
            <a:pPr marL="342900" lvl="3" indent="-342900">
              <a:spcBef>
                <a:spcPts val="2000"/>
              </a:spcBef>
            </a:pPr>
            <a:r>
              <a:rPr lang="en-US" sz="2400" dirty="0" smtClean="0">
                <a:effectLst/>
              </a:rPr>
              <a:t>Horton </a:t>
            </a:r>
            <a:r>
              <a:rPr lang="en-US" sz="2400" dirty="0">
                <a:effectLst/>
              </a:rPr>
              <a:t>was suspected of robbing a coin collector. Police got a warrant to search his house for three rings that were stolen. Police did not find the rings during the search, but they did find guns that matched the description of those used in the robbery lying on a bed in one of the rooms. </a:t>
            </a:r>
            <a:r>
              <a:rPr lang="en-US" sz="2400" dirty="0" smtClean="0">
                <a:effectLst/>
              </a:rPr>
              <a:t>He was arrested and convicted. </a:t>
            </a:r>
            <a:endParaRPr lang="en-US" sz="2400" dirty="0">
              <a:effectLst/>
            </a:endParaRPr>
          </a:p>
          <a:p>
            <a:pPr marL="0" indent="0">
              <a:buNone/>
            </a:pPr>
            <a:endParaRPr lang="en-US" dirty="0"/>
          </a:p>
        </p:txBody>
      </p:sp>
    </p:spTree>
    <p:extLst>
      <p:ext uri="{BB962C8B-B14F-4D97-AF65-F5344CB8AC3E}">
        <p14:creationId xmlns:p14="http://schemas.microsoft.com/office/powerpoint/2010/main" val="298243492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our original interpretation still work?</a:t>
            </a:r>
            <a:endParaRPr lang="en-US" dirty="0"/>
          </a:p>
        </p:txBody>
      </p:sp>
      <p:sp>
        <p:nvSpPr>
          <p:cNvPr id="3" name="Content Placeholder 2"/>
          <p:cNvSpPr>
            <a:spLocks noGrp="1"/>
          </p:cNvSpPr>
          <p:nvPr>
            <p:ph idx="1"/>
          </p:nvPr>
        </p:nvSpPr>
        <p:spPr/>
        <p:txBody>
          <a:bodyPr/>
          <a:lstStyle/>
          <a:p>
            <a:r>
              <a:rPr lang="en-US" b="1" dirty="0" smtClean="0"/>
              <a:t>Original interpretation</a:t>
            </a:r>
            <a:r>
              <a:rPr lang="en-US" dirty="0" smtClean="0"/>
              <a:t>: </a:t>
            </a:r>
          </a:p>
          <a:p>
            <a:pPr lvl="2"/>
            <a:r>
              <a:rPr lang="en-US" dirty="0" smtClean="0"/>
              <a:t>It is unreasonable for the government to search a place or seize a person or things without a warrant. </a:t>
            </a:r>
          </a:p>
          <a:p>
            <a:r>
              <a:rPr lang="en-US" b="1" dirty="0" smtClean="0"/>
              <a:t>So what would it look like now: </a:t>
            </a:r>
          </a:p>
          <a:p>
            <a:pPr lvl="2"/>
            <a:r>
              <a:rPr lang="en-US" dirty="0">
                <a:effectLst/>
              </a:rPr>
              <a:t>I</a:t>
            </a:r>
            <a:r>
              <a:rPr lang="en-US" dirty="0" smtClean="0">
                <a:effectLst/>
              </a:rPr>
              <a:t>t </a:t>
            </a:r>
            <a:r>
              <a:rPr lang="en-US" dirty="0">
                <a:effectLst/>
              </a:rPr>
              <a:t>is unreasonable for the government to search a place or seize a person or things without a warrant unless the suspect’s </a:t>
            </a:r>
            <a:r>
              <a:rPr lang="en-US" dirty="0" smtClean="0">
                <a:effectLst/>
              </a:rPr>
              <a:t>CONSENT </a:t>
            </a:r>
            <a:r>
              <a:rPr lang="en-US" dirty="0">
                <a:effectLst/>
              </a:rPr>
              <a:t>to a search, there are </a:t>
            </a:r>
            <a:r>
              <a:rPr lang="en-US" dirty="0" smtClean="0">
                <a:effectLst/>
              </a:rPr>
              <a:t>EXIGENT CIRCUMSTANCES, </a:t>
            </a:r>
            <a:r>
              <a:rPr lang="en-US" dirty="0">
                <a:effectLst/>
              </a:rPr>
              <a:t>the suspect is in an </a:t>
            </a:r>
            <a:r>
              <a:rPr lang="en-US" dirty="0" smtClean="0">
                <a:effectLst/>
              </a:rPr>
              <a:t>AUTOMOBILE, </a:t>
            </a:r>
            <a:r>
              <a:rPr lang="en-US" dirty="0">
                <a:effectLst/>
              </a:rPr>
              <a:t>or police find the items in </a:t>
            </a:r>
            <a:r>
              <a:rPr lang="en-US" dirty="0" smtClean="0">
                <a:effectLst/>
              </a:rPr>
              <a:t>PLAIN VIEW </a:t>
            </a:r>
            <a:r>
              <a:rPr lang="en-US" dirty="0">
                <a:effectLst/>
              </a:rPr>
              <a:t>while legally searching for other evidence. </a:t>
            </a:r>
            <a:endParaRPr lang="en-US" dirty="0"/>
          </a:p>
        </p:txBody>
      </p:sp>
    </p:spTree>
    <p:extLst>
      <p:ext uri="{BB962C8B-B14F-4D97-AF65-F5344CB8AC3E}">
        <p14:creationId xmlns:p14="http://schemas.microsoft.com/office/powerpoint/2010/main" val="33758200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916</TotalTime>
  <Words>575</Words>
  <Application>Microsoft Macintosh PowerPoint</Application>
  <PresentationFormat>On-screen Show (4:3)</PresentationFormat>
  <Paragraphs>33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Introduction to Law </vt:lpstr>
      <vt:lpstr>  Laws are primarily created through two different methods: </vt:lpstr>
      <vt:lpstr>Statutory Law</vt:lpstr>
      <vt:lpstr>Case Law</vt:lpstr>
      <vt:lpstr>The Fourth Amendment</vt:lpstr>
      <vt:lpstr>Watson’s Car</vt:lpstr>
      <vt:lpstr>Cocoa Lane</vt:lpstr>
      <vt:lpstr>Horton’s Rings</vt:lpstr>
      <vt:lpstr>Does our original interpretation still work?</vt:lpstr>
      <vt:lpstr>No Vehicles in the Park</vt:lpstr>
      <vt:lpstr>State v. Charles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Law </dc:title>
  <dc:creator>Daniel Carew</dc:creator>
  <cp:lastModifiedBy>David Knoeckel</cp:lastModifiedBy>
  <cp:revision>14</cp:revision>
  <dcterms:created xsi:type="dcterms:W3CDTF">2011-02-17T15:08:05Z</dcterms:created>
  <dcterms:modified xsi:type="dcterms:W3CDTF">2017-01-04T14:02:21Z</dcterms:modified>
</cp:coreProperties>
</file>