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75"/>
  </p:notesMasterIdLst>
  <p:handoutMasterIdLst>
    <p:handoutMasterId r:id="rId76"/>
  </p:handoutMasterIdLst>
  <p:sldIdLst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299" r:id="rId64"/>
    <p:sldId id="300" r:id="rId65"/>
    <p:sldId id="301" r:id="rId66"/>
    <p:sldId id="302" r:id="rId67"/>
    <p:sldId id="303" r:id="rId68"/>
    <p:sldId id="304" r:id="rId69"/>
    <p:sldId id="305" r:id="rId70"/>
    <p:sldId id="306" r:id="rId71"/>
    <p:sldId id="307" r:id="rId72"/>
    <p:sldId id="308" r:id="rId73"/>
    <p:sldId id="309" r:id="rId74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760" y="-1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F919F-FE5C-D14E-9AA8-D710BDA6A764}" type="datetimeFigureOut">
              <a:rPr lang="en-US" smtClean="0"/>
              <a:t>4/30/15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C6659-5E25-0B47-8EC5-6A46FF16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20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8238" y="763588"/>
            <a:ext cx="5494337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6288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fld id="{A96B2CC2-6D4F-0D46-BCCA-7914150F6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91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503D99-2D47-A848-9753-88C6709A2059}" type="slidenum">
              <a:rPr lang="en-US"/>
              <a:pPr/>
              <a:t>1</a:t>
            </a:fld>
            <a:endParaRPr lang="en-US"/>
          </a:p>
        </p:txBody>
      </p:sp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5D0798-EF03-5C48-8F53-4A50742DFE30}" type="slidenum">
              <a:rPr lang="en-US"/>
              <a:pPr/>
              <a:t>10</a:t>
            </a:fld>
            <a:endParaRPr lang="en-US"/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D4FFED-9BB6-214C-9E49-F3A3FD75E5FB}" type="slidenum">
              <a:rPr lang="en-US"/>
              <a:pPr/>
              <a:t>11</a:t>
            </a:fld>
            <a:endParaRPr lang="en-US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566EBF-2CA5-5A42-9B33-0A2D35F3F490}" type="slidenum">
              <a:rPr lang="en-US"/>
              <a:pPr/>
              <a:t>12</a:t>
            </a:fld>
            <a:endParaRPr lang="en-US"/>
          </a:p>
        </p:txBody>
      </p:sp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19030A-C42E-C640-A2E2-85C619B6D3E6}" type="slidenum">
              <a:rPr lang="en-US"/>
              <a:pPr/>
              <a:t>13</a:t>
            </a:fld>
            <a:endParaRPr lang="en-US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3B6EB9-C7D8-A84D-A6CC-EA5F955E5F41}" type="slidenum">
              <a:rPr lang="en-US"/>
              <a:pPr/>
              <a:t>14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264AB1-3013-1642-AECB-FC8B2B75E6ED}" type="slidenum">
              <a:rPr lang="en-US"/>
              <a:pPr/>
              <a:t>15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DFC826-D265-0F48-B171-6F93731A144D}" type="slidenum">
              <a:rPr lang="en-US"/>
              <a:pPr/>
              <a:t>16</a:t>
            </a:fld>
            <a:endParaRPr lang="en-US"/>
          </a:p>
        </p:txBody>
      </p:sp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4F2193-5B98-3E42-BF69-78A94EFC506E}" type="slidenum">
              <a:rPr lang="en-US"/>
              <a:pPr/>
              <a:t>17</a:t>
            </a:fld>
            <a:endParaRPr lang="en-US"/>
          </a:p>
        </p:txBody>
      </p:sp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F170A0-52C1-BF4E-A592-9E6D5102223C}" type="slidenum">
              <a:rPr lang="en-US"/>
              <a:pPr/>
              <a:t>18</a:t>
            </a:fld>
            <a:endParaRPr lang="en-US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586CEF-16FF-2149-84CF-25BDA7E04E66}" type="slidenum">
              <a:rPr lang="en-US"/>
              <a:pPr/>
              <a:t>19</a:t>
            </a:fld>
            <a:endParaRPr lang="en-US"/>
          </a:p>
        </p:txBody>
      </p:sp>
      <p:sp>
        <p:nvSpPr>
          <p:cNvPr id="593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93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16E43F-285D-D84F-A02A-F9E98777AD3F}" type="slidenum">
              <a:rPr lang="en-US"/>
              <a:pPr/>
              <a:t>2</a:t>
            </a:fld>
            <a:endParaRPr lang="en-US"/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D0D99D-2D71-EF45-9EE4-26968A506111}" type="slidenum">
              <a:rPr lang="en-US"/>
              <a:pPr/>
              <a:t>20</a:t>
            </a:fld>
            <a:endParaRPr lang="en-US"/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2DDA05-4A5D-254C-AF03-50DE4CC03B04}" type="slidenum">
              <a:rPr lang="en-US"/>
              <a:pPr/>
              <a:t>21</a:t>
            </a:fld>
            <a:endParaRPr lang="en-US"/>
          </a:p>
        </p:txBody>
      </p:sp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47CFA3-C5A6-F842-B56A-9B92A0990A4A}" type="slidenum">
              <a:rPr lang="en-US"/>
              <a:pPr/>
              <a:t>22</a:t>
            </a:fld>
            <a:endParaRPr lang="en-US"/>
          </a:p>
        </p:txBody>
      </p:sp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8B553F-02D7-494E-B588-1EE1B8D22468}" type="slidenum">
              <a:rPr lang="en-US"/>
              <a:pPr/>
              <a:t>23</a:t>
            </a:fld>
            <a:endParaRPr lang="en-US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7E60C7-ADC2-2E46-83FE-00A612D37648}" type="slidenum">
              <a:rPr lang="en-US"/>
              <a:pPr/>
              <a:t>24</a:t>
            </a:fld>
            <a:endParaRPr lang="en-US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0FE9DD-194E-644F-A572-BAEE8DA275F4}" type="slidenum">
              <a:rPr lang="en-US"/>
              <a:pPr/>
              <a:t>25</a:t>
            </a:fld>
            <a:endParaRPr lang="en-US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1B8888-011E-1C41-816A-D1A0CD908B39}" type="slidenum">
              <a:rPr lang="en-US"/>
              <a:pPr/>
              <a:t>26</a:t>
            </a:fld>
            <a:endParaRPr lang="en-US"/>
          </a:p>
        </p:txBody>
      </p:sp>
      <p:sp>
        <p:nvSpPr>
          <p:cNvPr id="665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65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6F6153-CF0D-4147-AE12-4E8868636612}" type="slidenum">
              <a:rPr lang="en-US"/>
              <a:pPr/>
              <a:t>27</a:t>
            </a:fld>
            <a:endParaRPr lang="en-US"/>
          </a:p>
        </p:txBody>
      </p:sp>
      <p:sp>
        <p:nvSpPr>
          <p:cNvPr id="675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75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2924D0-52B4-4542-B933-9F7474F11564}" type="slidenum">
              <a:rPr lang="en-US"/>
              <a:pPr/>
              <a:t>28</a:t>
            </a:fld>
            <a:endParaRPr lang="en-US"/>
          </a:p>
        </p:txBody>
      </p:sp>
      <p:sp>
        <p:nvSpPr>
          <p:cNvPr id="686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86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FA70E1-85FA-0E48-ACA2-C2690731D89C}" type="slidenum">
              <a:rPr lang="en-US"/>
              <a:pPr/>
              <a:t>29</a:t>
            </a:fld>
            <a:endParaRPr lang="en-US"/>
          </a:p>
        </p:txBody>
      </p:sp>
      <p:sp>
        <p:nvSpPr>
          <p:cNvPr id="696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96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B16B9A-16D7-F34D-929A-5204C4A1003E}" type="slidenum">
              <a:rPr lang="en-US"/>
              <a:pPr/>
              <a:t>3</a:t>
            </a:fld>
            <a:endParaRPr lang="en-US"/>
          </a:p>
        </p:txBody>
      </p:sp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F581C2-12D9-C94A-AD6B-D5BA3D93AA30}" type="slidenum">
              <a:rPr lang="en-US"/>
              <a:pPr/>
              <a:t>30</a:t>
            </a:fld>
            <a:endParaRPr lang="en-US"/>
          </a:p>
        </p:txBody>
      </p:sp>
      <p:sp>
        <p:nvSpPr>
          <p:cNvPr id="706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06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CADF64-2FCA-794A-AB6D-F91C8E5E5E45}" type="slidenum">
              <a:rPr lang="en-US"/>
              <a:pPr/>
              <a:t>31</a:t>
            </a:fld>
            <a:endParaRPr lang="en-US"/>
          </a:p>
        </p:txBody>
      </p:sp>
      <p:sp>
        <p:nvSpPr>
          <p:cNvPr id="716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6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04C880-48C8-B846-848C-7AE0B1FF00BE}" type="slidenum">
              <a:rPr lang="en-US"/>
              <a:pPr/>
              <a:t>32</a:t>
            </a:fld>
            <a:endParaRPr lang="en-US"/>
          </a:p>
        </p:txBody>
      </p:sp>
      <p:sp>
        <p:nvSpPr>
          <p:cNvPr id="727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27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8FE37C-8497-A94B-B00D-00BF04C305FD}" type="slidenum">
              <a:rPr lang="en-US"/>
              <a:pPr/>
              <a:t>33</a:t>
            </a:fld>
            <a:endParaRPr lang="en-US"/>
          </a:p>
        </p:txBody>
      </p:sp>
      <p:sp>
        <p:nvSpPr>
          <p:cNvPr id="737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37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935039-7F11-1447-BD1F-A1BFB7123425}" type="slidenum">
              <a:rPr lang="en-US"/>
              <a:pPr/>
              <a:t>34</a:t>
            </a:fld>
            <a:endParaRPr lang="en-US"/>
          </a:p>
        </p:txBody>
      </p:sp>
      <p:sp>
        <p:nvSpPr>
          <p:cNvPr id="747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47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564EDC-7BF1-654E-BBB2-829383D33F33}" type="slidenum">
              <a:rPr lang="en-US"/>
              <a:pPr/>
              <a:t>35</a:t>
            </a:fld>
            <a:endParaRPr lang="en-US"/>
          </a:p>
        </p:txBody>
      </p:sp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D247F3-A517-EF4B-89E2-8C7A8D0FFEB8}" type="slidenum">
              <a:rPr lang="en-US"/>
              <a:pPr/>
              <a:t>36</a:t>
            </a:fld>
            <a:endParaRPr lang="en-US"/>
          </a:p>
        </p:txBody>
      </p:sp>
      <p:sp>
        <p:nvSpPr>
          <p:cNvPr id="768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68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F802EB-C3E6-B842-ACEB-E9EA92A5DD41}" type="slidenum">
              <a:rPr lang="en-US"/>
              <a:pPr/>
              <a:t>37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230133-B744-3D47-B9DD-DD25FFA2BC18}" type="slidenum">
              <a:rPr lang="en-US"/>
              <a:pPr/>
              <a:t>38</a:t>
            </a:fld>
            <a:endParaRPr lang="en-US"/>
          </a:p>
        </p:txBody>
      </p:sp>
      <p:sp>
        <p:nvSpPr>
          <p:cNvPr id="788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88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B63810-C30A-8B45-B516-40C23CD0BFFA}" type="slidenum">
              <a:rPr lang="en-US"/>
              <a:pPr/>
              <a:t>39</a:t>
            </a:fld>
            <a:endParaRPr lang="en-US"/>
          </a:p>
        </p:txBody>
      </p:sp>
      <p:sp>
        <p:nvSpPr>
          <p:cNvPr id="798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98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9EB90F-A563-2C4F-A2F0-290C79504F3D}" type="slidenum">
              <a:rPr lang="en-US"/>
              <a:pPr/>
              <a:t>4</a:t>
            </a:fld>
            <a:endParaRPr lang="en-US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2EF3B9-25A8-9D4C-8413-41A5917875AE}" type="slidenum">
              <a:rPr lang="en-US"/>
              <a:pPr/>
              <a:t>40</a:t>
            </a:fld>
            <a:endParaRPr lang="en-US"/>
          </a:p>
        </p:txBody>
      </p:sp>
      <p:sp>
        <p:nvSpPr>
          <p:cNvPr id="808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08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6306ED-1D27-B647-88B4-441AE97582DE}" type="slidenum">
              <a:rPr lang="en-US"/>
              <a:pPr/>
              <a:t>41</a:t>
            </a:fld>
            <a:endParaRPr lang="en-US"/>
          </a:p>
        </p:txBody>
      </p:sp>
      <p:sp>
        <p:nvSpPr>
          <p:cNvPr id="819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B446FC-CE19-534E-A422-908B02752DF7}" type="slidenum">
              <a:rPr lang="en-US"/>
              <a:pPr/>
              <a:t>42</a:t>
            </a:fld>
            <a:endParaRPr lang="en-US"/>
          </a:p>
        </p:txBody>
      </p:sp>
      <p:sp>
        <p:nvSpPr>
          <p:cNvPr id="829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29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528993-F33C-7849-A34C-97214718AF06}" type="slidenum">
              <a:rPr lang="en-US"/>
              <a:pPr/>
              <a:t>43</a:t>
            </a:fld>
            <a:endParaRPr lang="en-US"/>
          </a:p>
        </p:txBody>
      </p:sp>
      <p:sp>
        <p:nvSpPr>
          <p:cNvPr id="839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39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A7668F-7A17-D549-9DB6-74CBEF667750}" type="slidenum">
              <a:rPr lang="en-US"/>
              <a:pPr/>
              <a:t>44</a:t>
            </a:fld>
            <a:endParaRPr lang="en-US"/>
          </a:p>
        </p:txBody>
      </p:sp>
      <p:sp>
        <p:nvSpPr>
          <p:cNvPr id="849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49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F1046A-A684-0346-85B6-149AA58DC590}" type="slidenum">
              <a:rPr lang="en-US"/>
              <a:pPr/>
              <a:t>45</a:t>
            </a:fld>
            <a:endParaRPr lang="en-US"/>
          </a:p>
        </p:txBody>
      </p:sp>
      <p:sp>
        <p:nvSpPr>
          <p:cNvPr id="860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60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1CC084-0EDE-CD4B-808A-7748F95F9AE4}" type="slidenum">
              <a:rPr lang="en-US"/>
              <a:pPr/>
              <a:t>46</a:t>
            </a:fld>
            <a:endParaRPr lang="en-US"/>
          </a:p>
        </p:txBody>
      </p:sp>
      <p:sp>
        <p:nvSpPr>
          <p:cNvPr id="870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70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E8FCA6-4B5F-6549-ABBD-5BBB8D1417E3}" type="slidenum">
              <a:rPr lang="en-US"/>
              <a:pPr/>
              <a:t>47</a:t>
            </a:fld>
            <a:endParaRPr lang="en-US"/>
          </a:p>
        </p:txBody>
      </p:sp>
      <p:sp>
        <p:nvSpPr>
          <p:cNvPr id="880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80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1279A8-1B0B-9A42-9878-4AF27606EBF7}" type="slidenum">
              <a:rPr lang="en-US"/>
              <a:pPr/>
              <a:t>48</a:t>
            </a:fld>
            <a:endParaRPr lang="en-US"/>
          </a:p>
        </p:txBody>
      </p:sp>
      <p:sp>
        <p:nvSpPr>
          <p:cNvPr id="890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90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083C25-BBF7-1143-A8BB-FB26EE23D97A}" type="slidenum">
              <a:rPr lang="en-US"/>
              <a:pPr/>
              <a:t>49</a:t>
            </a:fld>
            <a:endParaRPr lang="en-US"/>
          </a:p>
        </p:txBody>
      </p:sp>
      <p:sp>
        <p:nvSpPr>
          <p:cNvPr id="901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01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5961C5-2CFE-4848-9804-58E4829C089F}" type="slidenum">
              <a:rPr lang="en-US"/>
              <a:pPr/>
              <a:t>5</a:t>
            </a:fld>
            <a:endParaRPr lang="en-US"/>
          </a:p>
        </p:txBody>
      </p:sp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9BC5B4-C86A-3C44-8CE2-DBD915DF2CCA}" type="slidenum">
              <a:rPr lang="en-US"/>
              <a:pPr/>
              <a:t>50</a:t>
            </a:fld>
            <a:endParaRPr lang="en-US"/>
          </a:p>
        </p:txBody>
      </p:sp>
      <p:sp>
        <p:nvSpPr>
          <p:cNvPr id="911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11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9407B5-FCDA-5D4C-8DBE-BAABF1C141A1}" type="slidenum">
              <a:rPr lang="en-US"/>
              <a:pPr/>
              <a:t>51</a:t>
            </a:fld>
            <a:endParaRPr lang="en-US"/>
          </a:p>
        </p:txBody>
      </p:sp>
      <p:sp>
        <p:nvSpPr>
          <p:cNvPr id="921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B0EBB3-4E03-8A48-8737-1B820D98036F}" type="slidenum">
              <a:rPr lang="en-US"/>
              <a:pPr/>
              <a:t>52</a:t>
            </a:fld>
            <a:endParaRPr lang="en-US"/>
          </a:p>
        </p:txBody>
      </p:sp>
      <p:sp>
        <p:nvSpPr>
          <p:cNvPr id="93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3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1B5A5C-C3D5-0C41-8712-9CEFE32F14AE}" type="slidenum">
              <a:rPr lang="en-US"/>
              <a:pPr/>
              <a:t>53</a:t>
            </a:fld>
            <a:endParaRPr lang="en-US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B50475-8E73-584E-883C-13D0B480D0FA}" type="slidenum">
              <a:rPr lang="en-US"/>
              <a:pPr/>
              <a:t>54</a:t>
            </a:fld>
            <a:endParaRPr lang="en-US"/>
          </a:p>
        </p:txBody>
      </p:sp>
      <p:sp>
        <p:nvSpPr>
          <p:cNvPr id="952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52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DD22F0-E51B-3945-8FCF-EF9AE20AE3C0}" type="slidenum">
              <a:rPr lang="en-US"/>
              <a:pPr/>
              <a:t>55</a:t>
            </a:fld>
            <a:endParaRPr lang="en-US"/>
          </a:p>
        </p:txBody>
      </p:sp>
      <p:sp>
        <p:nvSpPr>
          <p:cNvPr id="962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62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E5B2C3-5756-1E4B-8D84-277600F7D0A0}" type="slidenum">
              <a:rPr lang="en-US"/>
              <a:pPr/>
              <a:t>56</a:t>
            </a:fld>
            <a:endParaRPr lang="en-US"/>
          </a:p>
        </p:txBody>
      </p:sp>
      <p:sp>
        <p:nvSpPr>
          <p:cNvPr id="972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72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E7EA5D-4CF2-304F-953D-AFBFA43B4E6F}" type="slidenum">
              <a:rPr lang="en-US"/>
              <a:pPr/>
              <a:t>57</a:t>
            </a:fld>
            <a:endParaRPr lang="en-US"/>
          </a:p>
        </p:txBody>
      </p:sp>
      <p:sp>
        <p:nvSpPr>
          <p:cNvPr id="983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83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883BCB-318B-3C43-B9E9-74F006E3A3F5}" type="slidenum">
              <a:rPr lang="en-US"/>
              <a:pPr/>
              <a:t>58</a:t>
            </a:fld>
            <a:endParaRPr lang="en-US"/>
          </a:p>
        </p:txBody>
      </p:sp>
      <p:sp>
        <p:nvSpPr>
          <p:cNvPr id="993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93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D5C090-77CE-7844-9FC2-EC5F21A32771}" type="slidenum">
              <a:rPr lang="en-US"/>
              <a:pPr/>
              <a:t>59</a:t>
            </a:fld>
            <a:endParaRPr lang="en-US"/>
          </a:p>
        </p:txBody>
      </p:sp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0342DD-F0B9-5A44-86DE-33BF29F55E04}" type="slidenum">
              <a:rPr lang="en-US"/>
              <a:pPr/>
              <a:t>6</a:t>
            </a:fld>
            <a:endParaRPr lang="en-US"/>
          </a:p>
        </p:txBody>
      </p:sp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A90A4E-AE87-D545-9FE1-F818AFAB665D}" type="slidenum">
              <a:rPr lang="en-US"/>
              <a:pPr/>
              <a:t>60</a:t>
            </a:fld>
            <a:endParaRPr lang="en-US"/>
          </a:p>
        </p:txBody>
      </p:sp>
      <p:sp>
        <p:nvSpPr>
          <p:cNvPr id="1013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13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482972-D068-8B4C-B6F0-8B6172DAB5D4}" type="slidenum">
              <a:rPr lang="en-US"/>
              <a:pPr/>
              <a:t>61</a:t>
            </a:fld>
            <a:endParaRPr lang="en-US"/>
          </a:p>
        </p:txBody>
      </p:sp>
      <p:sp>
        <p:nvSpPr>
          <p:cNvPr id="102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6E8EA0-9F48-7E48-B5C5-9B61EEC63E48}" type="slidenum">
              <a:rPr lang="en-US"/>
              <a:pPr/>
              <a:t>62</a:t>
            </a:fld>
            <a:endParaRPr lang="en-US"/>
          </a:p>
        </p:txBody>
      </p:sp>
      <p:sp>
        <p:nvSpPr>
          <p:cNvPr id="1034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34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F010AD-A70D-5D49-B6ED-7B178945C8BB}" type="slidenum">
              <a:rPr lang="en-US"/>
              <a:pPr/>
              <a:t>63</a:t>
            </a:fld>
            <a:endParaRPr lang="en-US"/>
          </a:p>
        </p:txBody>
      </p:sp>
      <p:sp>
        <p:nvSpPr>
          <p:cNvPr id="1044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44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E261F3-D332-4F4A-BBCC-E2D301E75E18}" type="slidenum">
              <a:rPr lang="en-US"/>
              <a:pPr/>
              <a:t>64</a:t>
            </a:fld>
            <a:endParaRPr lang="en-US"/>
          </a:p>
        </p:txBody>
      </p:sp>
      <p:sp>
        <p:nvSpPr>
          <p:cNvPr id="1054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54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3E76BE-5D14-2146-B84A-FD2AFA0DA93D}" type="slidenum">
              <a:rPr lang="en-US"/>
              <a:pPr/>
              <a:t>65</a:t>
            </a:fld>
            <a:endParaRPr lang="en-US"/>
          </a:p>
        </p:txBody>
      </p:sp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86FEAF-03BE-824A-B72C-F8FC92DD8E7D}" type="slidenum">
              <a:rPr lang="en-US"/>
              <a:pPr/>
              <a:t>66</a:t>
            </a:fld>
            <a:endParaRPr lang="en-US"/>
          </a:p>
        </p:txBody>
      </p:sp>
      <p:sp>
        <p:nvSpPr>
          <p:cNvPr id="1075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75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C3E56C-A44D-3644-B2E1-F7F46CCDE421}" type="slidenum">
              <a:rPr lang="en-US"/>
              <a:pPr/>
              <a:t>67</a:t>
            </a:fld>
            <a:endParaRPr lang="en-US"/>
          </a:p>
        </p:txBody>
      </p:sp>
      <p:sp>
        <p:nvSpPr>
          <p:cNvPr id="1085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85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3A48A8-AB62-4043-905E-749170EE0ACF}" type="slidenum">
              <a:rPr lang="en-US"/>
              <a:pPr/>
              <a:t>68</a:t>
            </a:fld>
            <a:endParaRPr lang="en-US"/>
          </a:p>
        </p:txBody>
      </p:sp>
      <p:sp>
        <p:nvSpPr>
          <p:cNvPr id="1095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95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B4C015-C769-4D4E-B0DC-ACB37439F76D}" type="slidenum">
              <a:rPr lang="en-US"/>
              <a:pPr/>
              <a:t>69</a:t>
            </a:fld>
            <a:endParaRPr lang="en-US"/>
          </a:p>
        </p:txBody>
      </p:sp>
      <p:sp>
        <p:nvSpPr>
          <p:cNvPr id="1105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05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777865-4B0F-EE43-8153-386D8421C7FA}" type="slidenum">
              <a:rPr lang="en-US"/>
              <a:pPr/>
              <a:t>7</a:t>
            </a:fld>
            <a:endParaRPr lang="en-US"/>
          </a:p>
        </p:txBody>
      </p:sp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3208E8-DF25-F845-A7EB-7B20FE1E24F8}" type="slidenum">
              <a:rPr lang="en-US"/>
              <a:pPr/>
              <a:t>70</a:t>
            </a:fld>
            <a:endParaRPr lang="en-US"/>
          </a:p>
        </p:txBody>
      </p:sp>
      <p:sp>
        <p:nvSpPr>
          <p:cNvPr id="1116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16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1781DD-F997-9F4D-90C0-64AD6A795507}" type="slidenum">
              <a:rPr lang="en-US"/>
              <a:pPr/>
              <a:t>71</a:t>
            </a:fld>
            <a:endParaRPr lang="en-US"/>
          </a:p>
        </p:txBody>
      </p:sp>
      <p:sp>
        <p:nvSpPr>
          <p:cNvPr id="1126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B0424A-B753-6645-B16A-F51A9DC86652}" type="slidenum">
              <a:rPr lang="en-US"/>
              <a:pPr/>
              <a:t>72</a:t>
            </a:fld>
            <a:endParaRPr lang="en-US"/>
          </a:p>
        </p:txBody>
      </p:sp>
      <p:sp>
        <p:nvSpPr>
          <p:cNvPr id="1136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36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B9174A-C831-6848-897B-6A327CBB4FA4}" type="slidenum">
              <a:rPr lang="en-US"/>
              <a:pPr/>
              <a:t>8</a:t>
            </a:fld>
            <a:endParaRPr lang="en-US"/>
          </a:p>
        </p:txBody>
      </p:sp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769BF8-2B29-9A48-8539-155F49B0D6C4}" type="slidenum">
              <a:rPr lang="en-US"/>
              <a:pPr/>
              <a:t>9</a:t>
            </a:fld>
            <a:endParaRPr lang="en-US"/>
          </a:p>
        </p:txBody>
      </p:sp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8237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ADED53D-3964-2348-922B-8C64D6DC83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9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E33B96-812B-3440-ACEC-297A33F39C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98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E051E40-1658-0449-95D2-7619EA93E5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9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27A0423-3CEE-1941-AC25-931191115C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12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70B757-CD25-BC4F-AC59-30C714E2DD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28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635672F-40BE-0548-9A5B-15F4441573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4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2165350"/>
            <a:ext cx="4457700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2165350"/>
            <a:ext cx="4459287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4B310AC-29B2-2B4F-8A76-EAA7646C84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85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F3639D6-4BD4-1F4B-90AB-05B4708488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15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A1D72A-3B95-B141-93D0-4BE73B5BA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42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B7F4113-6AB0-6340-9BF6-D32A079DA6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07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5D1265B-1C7B-A946-B6A2-7B6DE6AB2A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38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3F4BBEF-063D-C64F-8D3C-C192FB9A2C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17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02F304A-ED9B-6C44-A9FF-56F049E6A5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65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499DF1-9BAD-D04A-9BF6-76EA299D87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37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140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140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B258C51-F996-E34C-A75A-9BD36CC860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70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503238" y="2165350"/>
            <a:ext cx="4457700" cy="4276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13338" y="2165350"/>
            <a:ext cx="4459287" cy="4276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503238" y="699452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3448050" y="699452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7227888" y="699452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63E3F418-166F-4C4F-8461-C17BABE147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81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56BD1E-FF3A-8448-A52D-81B9715D51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7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3B272CF-CF88-2B43-91CA-AE5FC1D550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7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62C2708-EB4D-024F-9A93-E98F5C107B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51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0F1F09-34F7-BC42-9B43-A8AC2D1EE5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4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8F8F8E0-11B1-FC45-8D86-349FFF165D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6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198259-A859-1946-9264-8F2AA3BF40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41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F7F1D6-13B7-414D-A423-618CC63230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85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162BAFBA-2B26-EA42-A01E-325953D4575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2165350"/>
            <a:ext cx="9069387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99452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99452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99452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fld id="{05BE279B-9777-0841-81AC-F90776774FE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FFFF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FFFF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FFFF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FFFF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FFFF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FFFF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FFFF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FFFF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IgbtnC1mP0" TargetMode="External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539750"/>
            <a:ext cx="8640763" cy="1023938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The Industrial Revolution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20725" y="1979613"/>
            <a:ext cx="4127500" cy="3870325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/>
              <a:t>From 1750 – 1850 a series of inventions changed the way the world operated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800"/>
              <a:t>Steam Engine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800"/>
              <a:t>Advancing Railroads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800"/>
              <a:t>Spinning mule</a:t>
            </a:r>
          </a:p>
        </p:txBody>
      </p:sp>
    </p:spTree>
    <p:extLst>
      <p:ext uri="{BB962C8B-B14F-4D97-AF65-F5344CB8AC3E}">
        <p14:creationId xmlns:p14="http://schemas.microsoft.com/office/powerpoint/2010/main" val="25132578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585788"/>
            <a:ext cx="8640763" cy="9334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Why so many people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20725" y="1979613"/>
            <a:ext cx="4127500" cy="4037012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/>
              <a:t>Declining death rates, rather than rising birth rates account for this growth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800"/>
              <a:t>Better food, sanitation, hygiene, and medical care</a:t>
            </a:r>
          </a:p>
        </p:txBody>
      </p:sp>
    </p:spTree>
    <p:extLst>
      <p:ext uri="{BB962C8B-B14F-4D97-AF65-F5344CB8AC3E}">
        <p14:creationId xmlns:p14="http://schemas.microsoft.com/office/powerpoint/2010/main" val="27422723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585788"/>
            <a:ext cx="8640763" cy="9334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The Energy Revolution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28800" y="1600200"/>
            <a:ext cx="5727700" cy="5378450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3200"/>
              <a:t>Your Majesty;  have at my disposal what the whole world demands: something which will uplift civilization more than ever by relieving man of all undignified drudgery.  I have steam power</a:t>
            </a:r>
          </a:p>
          <a:p>
            <a:pPr marL="431800" indent="-323850"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3200"/>
              <a:t>- Matthew Boulton – ~1769</a:t>
            </a:r>
          </a:p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0784211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585788"/>
            <a:ext cx="8640763" cy="9334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Why Britain?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1362075"/>
            <a:ext cx="6823075" cy="4894263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/>
              <a:t>Britain had the many necessary qualities for this Revolution to take place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800"/>
              <a:t>High, displaced population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800"/>
              <a:t>Substantial </a:t>
            </a:r>
            <a:r>
              <a:rPr lang="en-US" sz="2800" i="1"/>
              <a:t>capital </a:t>
            </a:r>
            <a:r>
              <a:rPr lang="en-US" sz="2800"/>
              <a:t> in the business class from overseas empires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800"/>
              <a:t>Stable govt.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800"/>
              <a:t>Strong Navy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800"/>
              <a:t>Religion</a:t>
            </a:r>
          </a:p>
        </p:txBody>
      </p:sp>
    </p:spTree>
    <p:extLst>
      <p:ext uri="{BB962C8B-B14F-4D97-AF65-F5344CB8AC3E}">
        <p14:creationId xmlns:p14="http://schemas.microsoft.com/office/powerpoint/2010/main" val="25553035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585788"/>
            <a:ext cx="8640763" cy="9334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Textile Industry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20725" y="1979613"/>
            <a:ext cx="4127500" cy="4843462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/>
              <a:t>Putting out system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800"/>
              <a:t>Peasant families turning cotton to thread</a:t>
            </a:r>
          </a:p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/>
              <a:t>Flying shuttle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800"/>
              <a:t>Weavers outpaced spinners</a:t>
            </a:r>
          </a:p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/>
              <a:t>Spinning Jenny -1764</a:t>
            </a:r>
          </a:p>
        </p:txBody>
      </p:sp>
    </p:spTree>
    <p:extLst>
      <p:ext uri="{BB962C8B-B14F-4D97-AF65-F5344CB8AC3E}">
        <p14:creationId xmlns:p14="http://schemas.microsoft.com/office/powerpoint/2010/main" val="7885049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585788"/>
            <a:ext cx="8640763" cy="9334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Flying Shuttle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1638300"/>
            <a:ext cx="5078412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1828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585788"/>
            <a:ext cx="8640763" cy="9334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Spinning Mule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46288"/>
            <a:ext cx="4800600" cy="38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5095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585788"/>
            <a:ext cx="8640763" cy="9334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The Cotton Gin - 1793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28788"/>
            <a:ext cx="7086600" cy="490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4599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585788"/>
            <a:ext cx="8640763" cy="9334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Factories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20725" y="1979613"/>
            <a:ext cx="4127500" cy="4089400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/>
              <a:t>People flocked to cities and the growing factories: places where workers and machines are brought together the create large quantities of goods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411321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6926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585788"/>
            <a:ext cx="8640763" cy="9334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Transportation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20725" y="1979613"/>
            <a:ext cx="4127500" cy="3689350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/>
              <a:t>Turnpikes – Private roads</a:t>
            </a:r>
          </a:p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/>
              <a:t>Steam locomotive</a:t>
            </a:r>
          </a:p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/>
              <a:t>1807 – Robert Fulton and the Clermont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800"/>
              <a:t>Hudson River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01775"/>
            <a:ext cx="48006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8212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9070975" cy="12509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The Restructuring of Europe</a:t>
            </a:r>
            <a:br>
              <a:rPr lang="en-US"/>
            </a:br>
            <a:r>
              <a:rPr lang="en-US"/>
              <a:t>Napoleon to WWI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543425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Napoleon capitalized on victories against England during the French Revolution and the anarchy of the new government.  He was proclaimed “consul for life in 1802, and became Emperor 2 years later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828800"/>
            <a:ext cx="5103812" cy="510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585788"/>
            <a:ext cx="8640763" cy="9334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Improved Steam Engine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2057400"/>
            <a:ext cx="5078412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0238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Napoleon!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In France, Napoleon created a strong central government with consolidated power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38862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Napoleon's Victories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Napoleon led an unstoppable army.  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/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“Napoleon's presence on the battlefield was worth 40,000 troops”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4697413" cy="481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Further Conquests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Napoleon used diplomacy and alliances to strengthen his hold on the continent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3429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The </a:t>
            </a:r>
            <a:r>
              <a:rPr lang="en-US" dirty="0">
                <a:hlinkClick r:id="rId3"/>
              </a:rPr>
              <a:t>Battle of Austerlitz</a:t>
            </a:r>
            <a:r>
              <a:rPr lang="en-US" dirty="0"/>
              <a:t> – 1805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AKA the battle of the 3 Emperors.  One of Napoleon's most incredible victories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Holy Roman and Russia vs. France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HRE ceased to exist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5029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7975"/>
            <a:ext cx="9070975" cy="12509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Napoleon Wins over the Frenchies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After the battle, Napoleon adopted the children of all of the men lost in battle.  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Child support, education, marriage, and even naming rights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393541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The Continental System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0" y="2132013"/>
            <a:ext cx="4425950" cy="4268787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Napoleon could not invade England, so he instead closed all European ports to British Goods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*This caused the Americans to fight a war against England...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890588"/>
            <a:ext cx="9231312" cy="660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The beginning of the end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In June 1812, Napoleon invaded Russia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Hoped to spread liberal reforms throughout these lands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90688"/>
            <a:ext cx="4305300" cy="539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Nationalism kicks in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43200" y="2668588"/>
            <a:ext cx="4425950" cy="4189412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People liked the ideas brought by French troops, but did not like foreign nationals invading their territory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62188"/>
            <a:ext cx="5078413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585788"/>
            <a:ext cx="8640763" cy="9334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Spinning Mule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46288"/>
            <a:ext cx="4800600" cy="38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6051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1931988"/>
            <a:ext cx="6602412" cy="469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Napoleon Retreats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43200" y="2211388"/>
            <a:ext cx="4425950" cy="4189412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Napoleon and his army were forced to retreat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Lost about 500,000 men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Briefly exiled to Elba 1814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His Return – 1815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9538"/>
            <a:ext cx="8478838" cy="593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Waterloo Part 1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971800" y="205740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/>
              <a:t>Napoleon returned to Paris in 1815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/>
              <a:t>Within 4 days, Prussia, Russia, Great Britain, and Austria formed an alliance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Waterloo Part 2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/>
              <a:t>The large contingent of allied nations decisively defeated Napoleon in June 1815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/>
              <a:t>He was placed under </a:t>
            </a:r>
            <a:r>
              <a:rPr lang="en-US" dirty="0" smtClean="0"/>
              <a:t>arrest </a:t>
            </a:r>
            <a:r>
              <a:rPr lang="en-US" dirty="0"/>
              <a:t>until his death in 1821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5029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Nationalism All Around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43200" y="2057400"/>
            <a:ext cx="4425950" cy="429736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Stronger Armies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Growing Trade = $$$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Expanding Empires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7975"/>
            <a:ext cx="9070975" cy="12509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Napoleon's Aggression Leads to nationalism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Although the Germans appreciated some Napoleonic reforms, they eventually resented having the French dictate their affairs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879600"/>
            <a:ext cx="466090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Uniting Germany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910138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Germany was divided into different regions, each with its own government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Created a German “Confederation”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Zollverein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Removed tariffs between German States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5257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Otto von Bismarck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Bismarck started as German PM in 1862, and within a decade advanced to the position of Monarch, and united Germany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Blood and Iron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39900"/>
            <a:ext cx="4800600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Blood and Iron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Bismark argued that the strength of a nation was determined not by its liberalism, but through blood and iron... might determined a society's worth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28788"/>
            <a:ext cx="4343400" cy="535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585788"/>
            <a:ext cx="8640763" cy="9334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The Revolution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20725" y="1979613"/>
            <a:ext cx="4127500" cy="4268787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/>
              <a:t>For thousands of years, society had been defined by agriculture</a:t>
            </a:r>
          </a:p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/>
              <a:t>By the 1850s, 100 years after the beginning of the Industrial Rev, all this had changed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1371600"/>
            <a:ext cx="5256212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0900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The right situation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605338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Germany had multiple factors lending to its rapid progress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Huge stores of iron and coal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Large, educated middle class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Massive population increase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57600"/>
            <a:ext cx="4343400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War with France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By 1870, the Germans were strong enough to wage war against France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Propaganda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By 1871, the Prussians had made their way to Paris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354513" cy="573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Foreign Policy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“Water rats do not fight with land rats”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Avoided conflict with Britain until competition for overseas colonies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57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Domestic Policy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75250" y="1789113"/>
            <a:ext cx="4425950" cy="5297487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Had a distrust of the Catholics (1/3 of German Population)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State &gt; Church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Growing socialist movement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Bismark had to give workers benefits 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Pioneer of social reform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3886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Kaiser William II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9121775" cy="452596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“There is only one master in the Reich”... sorry G-Pa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“My grandfather considered the office of king was a task that God had assigned to him... That which he thought I also think... Those who wish to aid me in that task, I welcome with all my heart; those who oppose me in this work I shall crush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Italy as well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For centuries, Italy had been divided into a series of competing city states ruled by princes who frequently fought one another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4800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Rule by Foreigners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57400" y="2057400"/>
            <a:ext cx="4425950" cy="4433888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Some states in Italy were dominated by foreign rulers... Hapsburgs, Bourbons, Austrians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These rulers worked hard to quell nationalist uprisings (1820-1848)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Guiseppe Mazzini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“Ideas grow quickly when watered by the blood of martyrs”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Nationalistic Leader who tried to start a rebellion in Rome in 1830s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25600"/>
            <a:ext cx="4572000" cy="546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Unity Achieved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After numerous struggles and diplomatic moves, the regions of Italy were finally united in 1861, and Victor Emmanuel II was declared the King of Italy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778000"/>
            <a:ext cx="38735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51000"/>
            <a:ext cx="8229600" cy="54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585788"/>
            <a:ext cx="8640763" cy="9334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Agricultural Revolution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20725" y="1979613"/>
            <a:ext cx="4127500" cy="3689350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/>
              <a:t>Improved farming techniques and machinery allowed more crops to be produced</a:t>
            </a:r>
          </a:p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/>
              <a:t>Better fertilizer increased soil yield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66888"/>
            <a:ext cx="4343400" cy="486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985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Difficulties with unification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0" y="2439988"/>
            <a:ext cx="4425950" cy="4189412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The Italians had not been united since the Roman Empire, so there were rifts, especially between North and South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The War to End All Wars....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6172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Europe in 1914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578350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Except for wars of Unification, Europe had largely been at peace for almost a century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Olympic Games – 1896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Universal Conference on Peace – 1899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79901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Differing Views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2057400"/>
            <a:ext cx="8664575" cy="429736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“The future belongs to peace”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French Economist Frederic Passy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/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“I shall not live to see the Great war, but you will see it, and it will start in the East”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Otto von Bismark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233363"/>
            <a:ext cx="9070975" cy="12509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Reasons for the Great War</a:t>
            </a:r>
            <a:br>
              <a:rPr lang="en-US"/>
            </a:br>
            <a:r>
              <a:rPr lang="en-US"/>
              <a:t>1- Alliance Systems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The European Powers distrusted one another 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Allied with one another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Promote peace through massive threats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4572000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7975"/>
            <a:ext cx="9070975" cy="12509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Reasons for the Great War</a:t>
            </a:r>
            <a:br>
              <a:rPr lang="en-US"/>
            </a:br>
            <a:r>
              <a:rPr lang="en-US"/>
              <a:t>1- Alliance Systems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432050" y="2057400"/>
            <a:ext cx="4425950" cy="5030788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The Triple Alliance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Bismarck knew France would want revenge for Franco-Prussian War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Germany, Italy, Austria-Hungary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Don't ask about Italy...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7975"/>
            <a:ext cx="9070975" cy="12509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Reasons for the Great War</a:t>
            </a:r>
            <a:br>
              <a:rPr lang="en-US"/>
            </a:br>
            <a:r>
              <a:rPr lang="en-US"/>
              <a:t>1- Alliance Systems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368550"/>
            <a:ext cx="8312150" cy="3803650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The Triple Entente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Entente – a non-binding agreement to follow common policies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France-Russia (1893) -alliance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France-Britain (1904) - entente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7975"/>
            <a:ext cx="9070975" cy="12509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Reasons for the Great War</a:t>
            </a:r>
            <a:br>
              <a:rPr lang="en-US"/>
            </a:br>
            <a:r>
              <a:rPr lang="en-US"/>
              <a:t>1- Alliance Systems</a:t>
            </a: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-6130925" y="7310438"/>
            <a:ext cx="1809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9601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Rivalries and Nationalism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clipArt" idx="1"/>
          </p:nvPr>
        </p:nvSpPr>
        <p:spPr>
          <a:xfrm>
            <a:off x="503238" y="2165350"/>
            <a:ext cx="4425950" cy="4278313"/>
          </a:xfrm>
        </p:spPr>
      </p:sp>
      <p:sp>
        <p:nvSpPr>
          <p:cNvPr id="44035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Austria-Hungary and the Ottomon Empire, two old empires, struggled to survive in the age of nationalism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Rivalries and Nationalism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clipArt" idx="1"/>
          </p:nvPr>
        </p:nvSpPr>
        <p:spPr>
          <a:xfrm>
            <a:off x="503238" y="2165350"/>
            <a:ext cx="4425950" cy="4278313"/>
          </a:xfrm>
        </p:spPr>
      </p:sp>
      <p:sp>
        <p:nvSpPr>
          <p:cNvPr id="45059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5151438" y="2165350"/>
            <a:ext cx="4425950" cy="4268788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England feared Germany... it had industrialize very quickly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Germany feared Russia.  If it was able to industrialize, Russia had a massive pool of workers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8447088" cy="519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2225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Empires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0775"/>
            <a:ext cx="10079038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Competition overseas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0" y="2439988"/>
            <a:ext cx="4425950" cy="4189412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France and Germany competed with one another for control of Morocco – 1905 and 1911, the two Moroccon Crises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Arms Race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665288"/>
            <a:ext cx="6196012" cy="564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Building Militaries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0" y="2103438"/>
            <a:ext cx="4425950" cy="4297362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/>
              <a:t>Britain had a massive navy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/>
              <a:t>Germany increased the size of it's </a:t>
            </a:r>
            <a:r>
              <a:rPr lang="en-US" dirty="0" smtClean="0"/>
              <a:t>navy.</a:t>
            </a:r>
            <a:r>
              <a:rPr lang="en-US" dirty="0"/>
              <a:t>.. so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/>
              <a:t>Britain's response?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Militarism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65288"/>
            <a:ext cx="7086600" cy="519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Militarism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43200" y="2332038"/>
            <a:ext cx="4425950" cy="3840162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Militarism, the glorification of the military, excited young men about the prospects of war and courageous cavalry charges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Militarism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5943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Nationalism Continues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6720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Alsace and Lorraine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France bitter it lost this region in the Franco-Prussian War (1871)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Pan-Slavism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Russia's idea that all Slavic people should be United</a:t>
            </a:r>
          </a:p>
          <a:p>
            <a:pPr marL="2590800" lvl="2" indent="-430213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Sebia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892300"/>
            <a:ext cx="4951412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Alsace Lorraine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584325"/>
            <a:ext cx="8707437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The Powder Keg of Europe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The Balkan States, in east Europe, attacked both Austria-Hungary and the Ottoman Empire, seizing Slavic land from the two empires 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5257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585788"/>
            <a:ext cx="8640763" cy="9334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Enclosures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20725" y="1979613"/>
            <a:ext cx="4127500" cy="3689350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/>
              <a:t>Wealthy landowners took over millions of acres of land from peasants, turning them into massive farms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800"/>
              <a:t>Where to?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2057400"/>
            <a:ext cx="462121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4907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7975"/>
            <a:ext cx="9070975" cy="12509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Archduke Francis Ferdinand</a:t>
            </a:r>
            <a:br>
              <a:rPr lang="en-US"/>
            </a:br>
            <a:r>
              <a:rPr lang="en-US"/>
              <a:t>The Austria-Hungary Heir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46650" y="1828800"/>
            <a:ext cx="4425950" cy="57261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The Archduke of Austria-Hungary was on a visit to Sarajevo, Bosnia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A Serbian nationalist group, the Black Hand, assassinated the Archduke and his wife – June 28, 1914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2000"/>
              <a:t>1389- Serbia conquered (Ottoman)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2000"/>
              <a:t>1912 – Serbia gained freedom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4572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Gavrilo Princip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828800"/>
            <a:ext cx="7366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/>
              <a:t>The Blank Check</a:t>
            </a: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1438" y="2165350"/>
            <a:ext cx="4425950" cy="4189413"/>
          </a:xfrm>
          <a:ln/>
        </p:spPr>
        <p:txBody>
          <a:bodyPr/>
          <a:lstStyle/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Germany promised “unconditional support” to Austria to punish Serbia</a:t>
            </a:r>
          </a:p>
          <a:p>
            <a:pPr marL="431800" indent="-323850">
              <a:buClr>
                <a:srgbClr val="FFFF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The Ultimatum</a:t>
            </a:r>
          </a:p>
          <a:p>
            <a:pPr marL="1727200" lvl="1" indent="-573088">
              <a:buClr>
                <a:srgbClr val="FFFF00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/>
              <a:t>A final set of demands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572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585788"/>
            <a:ext cx="8640763" cy="933450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/>
              <a:t>Population Explosion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20724" y="1600200"/>
            <a:ext cx="5310187" cy="5634038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 dirty="0"/>
              <a:t>Britain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800" dirty="0"/>
              <a:t>1700 – 5 million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800" dirty="0"/>
              <a:t>1800 – 9 million</a:t>
            </a:r>
          </a:p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 dirty="0"/>
              <a:t>France 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800" dirty="0"/>
              <a:t>-1715 – 18 million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800" dirty="0"/>
              <a:t>1789 – 26 million</a:t>
            </a:r>
          </a:p>
          <a:p>
            <a:pPr marL="431800" indent="-323850"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3200" dirty="0"/>
              <a:t>Europe as a whole</a:t>
            </a:r>
          </a:p>
          <a:p>
            <a:pPr marL="1727200" lvl="1" indent="-573088"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800" dirty="0"/>
              <a:t>70 million more people</a:t>
            </a:r>
          </a:p>
        </p:txBody>
      </p:sp>
    </p:spTree>
    <p:extLst>
      <p:ext uri="{BB962C8B-B14F-4D97-AF65-F5344CB8AC3E}">
        <p14:creationId xmlns:p14="http://schemas.microsoft.com/office/powerpoint/2010/main" val="31544499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9166225" cy="603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3080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Arial Unicode MS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Arial Unicode MS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Arial Unicode MS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Arial Unicode MS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22909</TotalTime>
  <Words>1542</Words>
  <Application>Microsoft Macintosh PowerPoint</Application>
  <PresentationFormat>Custom</PresentationFormat>
  <Paragraphs>273</Paragraphs>
  <Slides>72</Slides>
  <Notes>72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Office Theme</vt:lpstr>
      <vt:lpstr>Office Theme</vt:lpstr>
      <vt:lpstr>The Industrial Revolution</vt:lpstr>
      <vt:lpstr>Improved Steam Engine</vt:lpstr>
      <vt:lpstr>Spinning Mule</vt:lpstr>
      <vt:lpstr>The Revolution</vt:lpstr>
      <vt:lpstr>Agricultural Revolution</vt:lpstr>
      <vt:lpstr>PowerPoint Presentation</vt:lpstr>
      <vt:lpstr>Enclosures</vt:lpstr>
      <vt:lpstr>Population Explosion</vt:lpstr>
      <vt:lpstr>PowerPoint Presentation</vt:lpstr>
      <vt:lpstr>Why so many people</vt:lpstr>
      <vt:lpstr>The Energy Revolution</vt:lpstr>
      <vt:lpstr>Why Britain?</vt:lpstr>
      <vt:lpstr>Textile Industry</vt:lpstr>
      <vt:lpstr>Flying Shuttle</vt:lpstr>
      <vt:lpstr>Spinning Mule</vt:lpstr>
      <vt:lpstr>The Cotton Gin - 1793</vt:lpstr>
      <vt:lpstr>Factories</vt:lpstr>
      <vt:lpstr>Transportation</vt:lpstr>
      <vt:lpstr>The Restructuring of Europe Napoleon to WWI</vt:lpstr>
      <vt:lpstr>Napoleon!</vt:lpstr>
      <vt:lpstr>Napoleon's Victories</vt:lpstr>
      <vt:lpstr>Further Conquests</vt:lpstr>
      <vt:lpstr>The Battle of Austerlitz – 1805</vt:lpstr>
      <vt:lpstr>Napoleon Wins over the Frenchies</vt:lpstr>
      <vt:lpstr>The Continental System</vt:lpstr>
      <vt:lpstr>PowerPoint Presentation</vt:lpstr>
      <vt:lpstr>The beginning of the end</vt:lpstr>
      <vt:lpstr>Nationalism kicks in</vt:lpstr>
      <vt:lpstr>PowerPoint Presentation</vt:lpstr>
      <vt:lpstr>PowerPoint Presentation</vt:lpstr>
      <vt:lpstr>Napoleon Retreats</vt:lpstr>
      <vt:lpstr>His Return – 1815</vt:lpstr>
      <vt:lpstr>Waterloo Part 1</vt:lpstr>
      <vt:lpstr>Waterloo Part 2</vt:lpstr>
      <vt:lpstr>Nationalism All Around</vt:lpstr>
      <vt:lpstr>Napoleon's Aggression Leads to nationalism</vt:lpstr>
      <vt:lpstr>Uniting Germany</vt:lpstr>
      <vt:lpstr>Otto von Bismarck</vt:lpstr>
      <vt:lpstr>Blood and Iron</vt:lpstr>
      <vt:lpstr>The right situation</vt:lpstr>
      <vt:lpstr>War with France</vt:lpstr>
      <vt:lpstr>Foreign Policy</vt:lpstr>
      <vt:lpstr>Domestic Policy</vt:lpstr>
      <vt:lpstr>Kaiser William II</vt:lpstr>
      <vt:lpstr>Italy as well</vt:lpstr>
      <vt:lpstr>Rule by Foreigners</vt:lpstr>
      <vt:lpstr>Guiseppe Mazzini</vt:lpstr>
      <vt:lpstr>Unity Achieved</vt:lpstr>
      <vt:lpstr>PowerPoint Presentation</vt:lpstr>
      <vt:lpstr>Difficulties with unification</vt:lpstr>
      <vt:lpstr>The War to End All Wars....</vt:lpstr>
      <vt:lpstr>Europe in 1914</vt:lpstr>
      <vt:lpstr>Differing Views</vt:lpstr>
      <vt:lpstr>Reasons for the Great War 1- Alliance Systems</vt:lpstr>
      <vt:lpstr>Reasons for the Great War 1- Alliance Systems</vt:lpstr>
      <vt:lpstr>Reasons for the Great War 1- Alliance Systems</vt:lpstr>
      <vt:lpstr>Reasons for the Great War 1- Alliance Systems</vt:lpstr>
      <vt:lpstr>Rivalries and Nationalism</vt:lpstr>
      <vt:lpstr>Rivalries and Nationalism</vt:lpstr>
      <vt:lpstr>Empires</vt:lpstr>
      <vt:lpstr>Competition overseas</vt:lpstr>
      <vt:lpstr>Arms Race</vt:lpstr>
      <vt:lpstr>Building Militaries</vt:lpstr>
      <vt:lpstr>Militarism</vt:lpstr>
      <vt:lpstr>Militarism</vt:lpstr>
      <vt:lpstr>Militarism</vt:lpstr>
      <vt:lpstr>Nationalism Continues</vt:lpstr>
      <vt:lpstr>Alsace Lorraine</vt:lpstr>
      <vt:lpstr>The Powder Keg of Europe</vt:lpstr>
      <vt:lpstr>Archduke Francis Ferdinand The Austria-Hungary Heir</vt:lpstr>
      <vt:lpstr>Gavrilo Princip</vt:lpstr>
      <vt:lpstr>The Blank Check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Industrial Revolution</dc:title>
  <dc:creator>David Knoeckel</dc:creator>
  <cp:lastModifiedBy>David Knoeckel</cp:lastModifiedBy>
  <cp:revision>23</cp:revision>
  <cp:lastPrinted>2015-04-27T14:44:51Z</cp:lastPrinted>
  <dcterms:created xsi:type="dcterms:W3CDTF">2012-05-01T02:02:23Z</dcterms:created>
  <dcterms:modified xsi:type="dcterms:W3CDTF">2015-05-06T14:23:45Z</dcterms:modified>
</cp:coreProperties>
</file>