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-1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2502945"/>
            <a:ext cx="1466879" cy="1676400"/>
            <a:chOff x="1230573" y="1890215"/>
            <a:chExt cx="1444388" cy="1650696"/>
          </a:xfrm>
        </p:grpSpPr>
        <p:sp>
          <p:nvSpPr>
            <p:cNvPr id="9" name="Oval 8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Oval 9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Oval 10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Oval 11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ound Same Side Corner Rectangle 12"/>
          <p:cNvSpPr/>
          <p:nvPr/>
        </p:nvSpPr>
        <p:spPr>
          <a:xfrm rot="5400000" flipH="1">
            <a:off x="4572000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1248" y="1680881"/>
            <a:ext cx="3273552" cy="1640541"/>
          </a:xfrm>
        </p:spPr>
        <p:txBody>
          <a:bodyPr vert="horz" lIns="91440" tIns="0" rIns="91440" bIns="0" rtlCol="0" anchor="b" anchorCtr="0">
            <a:noAutofit/>
          </a:bodyPr>
          <a:lstStyle>
            <a:lvl1pPr algn="ct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51248" y="3384176"/>
            <a:ext cx="3273552" cy="530352"/>
          </a:xfrm>
        </p:spPr>
        <p:txBody>
          <a:bodyPr vert="horz" lIns="91440" tIns="0" rIns="91440" bIns="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429001" y="450850"/>
            <a:ext cx="4922184" cy="461168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6758" y="5069541"/>
            <a:ext cx="4924425" cy="662519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6759" y="5732060"/>
            <a:ext cx="4924425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1609725"/>
            <a:ext cx="5343525" cy="2281238"/>
          </a:xfrm>
          <a:prstGeom prst="roundRect">
            <a:avLst>
              <a:gd name="adj" fmla="val 3826"/>
            </a:avLst>
          </a:prstGeo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3904812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4586704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6" y="443552"/>
            <a:ext cx="5343525" cy="2281238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2015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lIns="91440" tIns="45720" rIns="91440" bIns="45720" rtlCol="0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 algn="l" defTabSz="914400" rtl="0" eaLnBrk="1" latinLnBrk="0" hangingPunct="1">
              <a:spcBef>
                <a:spcPts val="180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18" y="5055855"/>
            <a:ext cx="5416313" cy="681892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19" y="5737747"/>
            <a:ext cx="5416313" cy="627797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 flipH="1" flipV="1">
            <a:off x="3021106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5"/>
          </p:nvPr>
        </p:nvSpPr>
        <p:spPr>
          <a:xfrm flipV="1">
            <a:off x="5723362" y="2756848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6"/>
          </p:nvPr>
        </p:nvSpPr>
        <p:spPr>
          <a:xfrm flipH="1">
            <a:off x="3021106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5723362" y="437202"/>
            <a:ext cx="2642616" cy="2281238"/>
          </a:xfrm>
          <a:prstGeom prst="round1Rect">
            <a:avLst>
              <a:gd name="adj" fmla="val 9488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vert="horz"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,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3442648"/>
            <a:ext cx="2743200" cy="2968389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5"/>
          </p:nvPr>
        </p:nvSpPr>
        <p:spPr>
          <a:xfrm>
            <a:off x="5840505" y="4108759"/>
            <a:ext cx="2524126" cy="199875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6"/>
          </p:nvPr>
        </p:nvSpPr>
        <p:spPr>
          <a:xfrm>
            <a:off x="5840505" y="34426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, 3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40505" y="1112198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021107" y="443551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 flipV="1">
            <a:off x="3021107" y="4462815"/>
            <a:ext cx="2743200" cy="1956816"/>
          </a:xfrm>
          <a:prstGeom prst="round2SameRect">
            <a:avLst>
              <a:gd name="adj1" fmla="val 5300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 anchor="b" anchorCtr="1">
            <a:normAutofit/>
            <a:scene3d>
              <a:camera prst="orthographicFront">
                <a:rot lat="0" lon="0" rev="10800000"/>
              </a:camera>
              <a:lightRig rig="threePt" dir="t"/>
            </a:scene3d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40505" y="443551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3021107" y="2452048"/>
            <a:ext cx="2743200" cy="1956816"/>
          </a:xfrm>
          <a:prstGeom prst="rect">
            <a:avLst/>
          </a:prstGeom>
          <a:noFill/>
        </p:spPr>
        <p:txBody>
          <a:bodyPr anchor="t" anchorCtr="1"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9"/>
          </p:nvPr>
        </p:nvSpPr>
        <p:spPr>
          <a:xfrm>
            <a:off x="5840505" y="3133941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40505" y="2452048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1"/>
          </p:nvPr>
        </p:nvSpPr>
        <p:spPr>
          <a:xfrm>
            <a:off x="5840505" y="5135813"/>
            <a:ext cx="2524126" cy="989959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2"/>
          </p:nvPr>
        </p:nvSpPr>
        <p:spPr>
          <a:xfrm>
            <a:off x="5840505" y="4462815"/>
            <a:ext cx="2524126" cy="67468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40206" y="685800"/>
            <a:ext cx="4924424" cy="8869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40206" y="2020888"/>
            <a:ext cx="4924425" cy="410686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4800" y="750580"/>
            <a:ext cx="914400" cy="53819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7100" y="749300"/>
            <a:ext cx="3924300" cy="53768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/>
          <a:lstStyle>
            <a:lvl1pPr algn="ct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ound Same Side Corner Rectangle 6"/>
          <p:cNvSpPr/>
          <p:nvPr/>
        </p:nvSpPr>
        <p:spPr>
          <a:xfrm rot="16200000">
            <a:off x="1066801" y="1603786"/>
            <a:ext cx="3474720" cy="3474720"/>
          </a:xfrm>
          <a:prstGeom prst="round2SameRect">
            <a:avLst>
              <a:gd name="adj1" fmla="val 3122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 rot="5400000">
            <a:off x="4585448" y="1603786"/>
            <a:ext cx="3474720" cy="3474720"/>
          </a:xfrm>
          <a:prstGeom prst="round2SameRect">
            <a:avLst>
              <a:gd name="adj1" fmla="val 3096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noFill/>
          </a:ln>
        </p:spPr>
        <p:txBody>
          <a:bodyPr vert="vert270"/>
          <a:lstStyle>
            <a:lvl1pPr marL="0" indent="0"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25"/>
          <p:cNvGrpSpPr>
            <a:grpSpLocks noChangeAspect="1"/>
          </p:cNvGrpSpPr>
          <p:nvPr/>
        </p:nvGrpSpPr>
        <p:grpSpPr>
          <a:xfrm>
            <a:off x="2071048" y="1842448"/>
            <a:ext cx="1466879" cy="1676400"/>
            <a:chOff x="1230573" y="1890215"/>
            <a:chExt cx="1444388" cy="1650696"/>
          </a:xfrm>
        </p:grpSpPr>
        <p:sp>
          <p:nvSpPr>
            <p:cNvPr id="27" name="Oval 26"/>
            <p:cNvSpPr/>
            <p:nvPr/>
          </p:nvSpPr>
          <p:spPr>
            <a:xfrm>
              <a:off x="1230573" y="1890215"/>
              <a:ext cx="1444388" cy="937146"/>
            </a:xfrm>
            <a:prstGeom prst="ellipse">
              <a:avLst/>
            </a:prstGeom>
            <a:solidFill>
              <a:srgbClr val="FFFFFF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8" name="Oval 27"/>
            <p:cNvSpPr/>
            <p:nvPr/>
          </p:nvSpPr>
          <p:spPr>
            <a:xfrm>
              <a:off x="1935709" y="2845831"/>
              <a:ext cx="603504" cy="402336"/>
            </a:xfrm>
            <a:prstGeom prst="ellipse">
              <a:avLst/>
            </a:prstGeom>
            <a:solidFill>
              <a:srgbClr val="FFFF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9" name="Oval 28"/>
            <p:cNvSpPr/>
            <p:nvPr/>
          </p:nvSpPr>
          <p:spPr>
            <a:xfrm>
              <a:off x="1901589" y="3275735"/>
              <a:ext cx="392373" cy="265176"/>
            </a:xfrm>
            <a:prstGeom prst="ellipse">
              <a:avLst/>
            </a:prstGeom>
            <a:solidFill>
              <a:srgbClr val="FFFFFF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30" name="Oval 29"/>
            <p:cNvSpPr/>
            <p:nvPr/>
          </p:nvSpPr>
          <p:spPr>
            <a:xfrm>
              <a:off x="1633181" y="2395181"/>
              <a:ext cx="621792" cy="402336"/>
            </a:xfrm>
            <a:prstGeom prst="ellipse">
              <a:avLst/>
            </a:prstGeom>
            <a:solidFill>
              <a:srgbClr val="FFFFFF">
                <a:alpha val="3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6447" y="3114115"/>
            <a:ext cx="3276600" cy="1162050"/>
          </a:xfrm>
        </p:spPr>
        <p:txBody>
          <a:bodyPr tIns="0" bIns="0" anchor="b" anchorCtr="0">
            <a:noAutofit/>
          </a:bodyPr>
          <a:lstStyle>
            <a:lvl1pPr algn="ctr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6447" y="4343400"/>
            <a:ext cx="3276600" cy="533400"/>
          </a:xfrm>
        </p:spPr>
        <p:txBody>
          <a:bodyPr tIns="0" bIns="0">
            <a:normAutofit/>
          </a:bodyPr>
          <a:lstStyle>
            <a:lvl1pPr marL="0" indent="0" algn="ctr">
              <a:spcBef>
                <a:spcPct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6"/>
          <p:cNvGrpSpPr/>
          <p:nvPr/>
        </p:nvGrpSpPr>
        <p:grpSpPr>
          <a:xfrm>
            <a:off x="222912" y="1254456"/>
            <a:ext cx="7892388" cy="3918778"/>
            <a:chOff x="222912" y="1254456"/>
            <a:chExt cx="7892388" cy="3918778"/>
          </a:xfrm>
        </p:grpSpPr>
        <p:sp>
          <p:nvSpPr>
            <p:cNvPr id="7" name="Rounded Rectangle 6"/>
            <p:cNvSpPr/>
            <p:nvPr/>
          </p:nvSpPr>
          <p:spPr>
            <a:xfrm>
              <a:off x="1028700" y="1600200"/>
              <a:ext cx="7086600" cy="3474720"/>
            </a:xfrm>
            <a:prstGeom prst="roundRect">
              <a:avLst>
                <a:gd name="adj" fmla="val 3122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9"/>
            <p:cNvGrpSpPr/>
            <p:nvPr/>
          </p:nvGrpSpPr>
          <p:grpSpPr>
            <a:xfrm>
              <a:off x="222912" y="1254456"/>
              <a:ext cx="3429000" cy="3918778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4182" y="2021541"/>
            <a:ext cx="4200618" cy="1362075"/>
          </a:xfrm>
        </p:spPr>
        <p:txBody>
          <a:bodyPr vert="horz" lIns="91440" tIns="0" rIns="91440" bIns="0" rtlCol="0" anchor="b" anchorCtr="0">
            <a:noAutofit/>
          </a:bodyPr>
          <a:lstStyle>
            <a:lvl1pPr algn="r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1424" y="3388659"/>
            <a:ext cx="4603376" cy="1083328"/>
          </a:xfrm>
        </p:spPr>
        <p:txBody>
          <a:bodyPr vert="horz" lIns="91440" tIns="0" rIns="91440" bIns="0" rtlCol="0">
            <a:normAutofit/>
          </a:bodyPr>
          <a:lstStyle>
            <a:lvl1pPr marL="0" indent="0" algn="r" defTabSz="914400" rtl="0" eaLnBrk="1" latinLnBrk="0" hangingPunct="1">
              <a:spcBef>
                <a:spcPts val="0"/>
              </a:spcBef>
              <a:buClr>
                <a:schemeClr val="accent1"/>
              </a:buClr>
              <a:buSzPct val="130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A2F0292D-1797-49A5-8D2D-8D50C72EF3CC}" type="datetimeFigureOut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67200" y="6356350"/>
            <a:ext cx="609600" cy="365125"/>
          </a:xfr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900" b="1" kern="120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3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5" name="Rounded Rectangle 14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070" y="224118"/>
            <a:ext cx="4800600" cy="886968"/>
          </a:xfrm>
        </p:spPr>
        <p:txBody>
          <a:bodyPr lIns="4572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2474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1647" y="1600200"/>
            <a:ext cx="3703320" cy="4525963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21040" y="363071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1212" y="1548761"/>
            <a:ext cx="3657600" cy="274320"/>
          </a:xfrm>
          <a:prstGeom prst="roundRect">
            <a:avLst>
              <a:gd name="adj" fmla="val 31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8352" y="2021456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1533" y="1548761"/>
            <a:ext cx="3657600" cy="274320"/>
          </a:xfrm>
          <a:prstGeom prst="roundRect">
            <a:avLst>
              <a:gd name="adj" fmla="val 34058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8673" y="2019869"/>
            <a:ext cx="3703320" cy="4106294"/>
          </a:xfrm>
        </p:spPr>
        <p:txBody>
          <a:bodyPr lIns="45720"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321729" y="365760"/>
            <a:ext cx="609600" cy="365125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15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7" name="Rounded Rectangle 16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9" name="Oval 18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664" y="228600"/>
            <a:ext cx="4800600" cy="886968"/>
          </a:xfrm>
        </p:spPr>
        <p:txBody>
          <a:bodyPr vert="horz" lIns="4572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8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10" name="Rounded Rectangle 9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7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21040" y="365760"/>
            <a:ext cx="609600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7"/>
          <p:cNvGrpSpPr/>
          <p:nvPr/>
        </p:nvGrpSpPr>
        <p:grpSpPr>
          <a:xfrm>
            <a:off x="7418696" y="457200"/>
            <a:ext cx="914400" cy="914400"/>
            <a:chOff x="842682" y="2971800"/>
            <a:chExt cx="914400" cy="914400"/>
          </a:xfrm>
        </p:grpSpPr>
        <p:sp>
          <p:nvSpPr>
            <p:cNvPr id="9" name="Rounded Rectangle 8"/>
            <p:cNvSpPr/>
            <p:nvPr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6" name="Group 10"/>
            <p:cNvGrpSpPr>
              <a:grpSpLocks noChangeAspect="1"/>
            </p:cNvGrpSpPr>
            <p:nvPr/>
          </p:nvGrpSpPr>
          <p:grpSpPr>
            <a:xfrm>
              <a:off x="948372" y="3034353"/>
              <a:ext cx="700732" cy="800823"/>
              <a:chOff x="1230573" y="1890215"/>
              <a:chExt cx="1444388" cy="1650696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8999" y="304800"/>
            <a:ext cx="4948269" cy="719424"/>
          </a:xfrm>
        </p:spPr>
        <p:txBody>
          <a:bodyPr anchor="b"/>
          <a:lstStyle>
            <a:lvl1pPr algn="l">
              <a:defRPr sz="2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8113" y="2292824"/>
            <a:ext cx="4959126" cy="3833339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0" y="1160463"/>
            <a:ext cx="4948269" cy="954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0292D-1797-49A5-8D2D-8D50C72EF3CC}" type="datetimeFigureOut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fld id="{A2F0292D-1797-49A5-8D2D-8D50C72EF3CC}" type="datetimeFigureOut">
              <a:rPr lang="en-US" smtClean="0"/>
              <a:t>4/13/17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0" y="685800"/>
            <a:ext cx="4948238" cy="88696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0" y="2020888"/>
            <a:ext cx="4946602" cy="41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52600" y="2877671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fld id="{D6CC888B-D9F9-4E54-B722-F151A9F45E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18"/>
          <p:cNvGrpSpPr/>
          <p:nvPr/>
        </p:nvGrpSpPr>
        <p:grpSpPr>
          <a:xfrm>
            <a:off x="842682" y="2971800"/>
            <a:ext cx="914400" cy="914400"/>
            <a:chOff x="842682" y="2971800"/>
            <a:chExt cx="914400" cy="914400"/>
          </a:xfrm>
        </p:grpSpPr>
        <p:sp>
          <p:nvSpPr>
            <p:cNvPr id="8" name="Rounded Rectangle 7"/>
            <p:cNvSpPr/>
            <p:nvPr userDrawn="1"/>
          </p:nvSpPr>
          <p:spPr>
            <a:xfrm>
              <a:off x="842682" y="2971800"/>
              <a:ext cx="914400" cy="914400"/>
            </a:xfrm>
            <a:prstGeom prst="roundRect">
              <a:avLst>
                <a:gd name="adj" fmla="val 9314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9" name="Group 10"/>
            <p:cNvGrpSpPr>
              <a:grpSpLocks noChangeAspect="1"/>
            </p:cNvGrpSpPr>
            <p:nvPr userDrawn="1"/>
          </p:nvGrpSpPr>
          <p:grpSpPr>
            <a:xfrm>
              <a:off x="948372" y="3034352"/>
              <a:ext cx="700732" cy="800822"/>
              <a:chOff x="1230573" y="1890215"/>
              <a:chExt cx="1444388" cy="1650696"/>
            </a:xfrm>
          </p:grpSpPr>
          <p:sp>
            <p:nvSpPr>
              <p:cNvPr id="12" name="Oval 11"/>
              <p:cNvSpPr/>
              <p:nvPr userDrawn="1"/>
            </p:nvSpPr>
            <p:spPr>
              <a:xfrm>
                <a:off x="1230573" y="1890215"/>
                <a:ext cx="1444388" cy="937146"/>
              </a:xfrm>
              <a:prstGeom prst="ellipse">
                <a:avLst/>
              </a:prstGeom>
              <a:solidFill>
                <a:srgbClr val="FFFFFF">
                  <a:alpha val="50196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3" name="Oval 12"/>
              <p:cNvSpPr/>
              <p:nvPr userDrawn="1"/>
            </p:nvSpPr>
            <p:spPr>
              <a:xfrm>
                <a:off x="1935709" y="2845831"/>
                <a:ext cx="603504" cy="402336"/>
              </a:xfrm>
              <a:prstGeom prst="ellipse">
                <a:avLst/>
              </a:prstGeom>
              <a:solidFill>
                <a:srgbClr val="FFFFFF">
                  <a:alpha val="4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1901589" y="3275735"/>
                <a:ext cx="392373" cy="265176"/>
              </a:xfrm>
              <a:prstGeom prst="ellipse">
                <a:avLst/>
              </a:prstGeom>
              <a:solidFill>
                <a:srgbClr val="FFFFFF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sp>
            <p:nvSpPr>
              <p:cNvPr id="15" name="Oval 14"/>
              <p:cNvSpPr/>
              <p:nvPr userDrawn="1"/>
            </p:nvSpPr>
            <p:spPr>
              <a:xfrm>
                <a:off x="1633181" y="2395181"/>
                <a:ext cx="621792" cy="402336"/>
              </a:xfrm>
              <a:prstGeom prst="ellipse">
                <a:avLst/>
              </a:prstGeom>
              <a:solidFill>
                <a:srgbClr val="FFFFFF">
                  <a:alpha val="38039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18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2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13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828800" indent="-227013" algn="l" defTabSz="914400" rtl="0" eaLnBrk="1" latinLnBrk="0" hangingPunct="1">
        <a:spcBef>
          <a:spcPct val="20000"/>
        </a:spcBef>
        <a:buClr>
          <a:schemeClr val="accent2"/>
        </a:buClr>
        <a:buSzPct val="130000"/>
        <a:buFont typeface="Wingdings" pitchFamily="2" charset="2"/>
        <a:buChar char="§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055813" indent="-227013" algn="l" defTabSz="914400" rtl="0" eaLnBrk="1" latinLnBrk="0" hangingPunct="1">
        <a:spcBef>
          <a:spcPct val="20000"/>
        </a:spcBef>
        <a:buClr>
          <a:schemeClr val="accent1"/>
        </a:buClr>
        <a:buSzPct val="130000"/>
        <a:buFont typeface="Wingdings" pitchFamily="2" charset="2"/>
        <a:buChar char="§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Marriage and Common Law Marriage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035" y="1555376"/>
            <a:ext cx="254812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980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Law Marriage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Agree to be married</a:t>
            </a:r>
          </a:p>
          <a:p>
            <a:r>
              <a:rPr lang="en-US" dirty="0" smtClean="0"/>
              <a:t>Hold themselves out to the public as married</a:t>
            </a:r>
          </a:p>
          <a:p>
            <a:r>
              <a:rPr lang="en-US" dirty="0" smtClean="0"/>
              <a:t>Live together as husband and wife</a:t>
            </a:r>
          </a:p>
          <a:p>
            <a:r>
              <a:rPr lang="en-US" dirty="0" smtClean="0"/>
              <a:t>To end a common law marriage, the couple must divorce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24" y="2337472"/>
            <a:ext cx="3101896" cy="232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98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Marriage and the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Marriage has implications:  personal, social, economic, legal and religious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90% of all Americans marry.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6828" y="3548069"/>
            <a:ext cx="3200400" cy="254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671" y="1572768"/>
            <a:ext cx="2977116" cy="340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5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Marriage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400" dirty="0"/>
              <a:t>A blood test for STDs (not required in Colorado).</a:t>
            </a:r>
          </a:p>
          <a:p>
            <a:pPr lvl="0"/>
            <a:r>
              <a:rPr lang="en-US" sz="2400" dirty="0"/>
              <a:t>A marriage license ($20 fee in Colorado).</a:t>
            </a:r>
          </a:p>
          <a:p>
            <a:pPr lvl="0"/>
            <a:r>
              <a:rPr lang="en-US" sz="2400" dirty="0"/>
              <a:t>A waiting period (none in Colorado).</a:t>
            </a:r>
          </a:p>
          <a:p>
            <a:pPr lvl="0"/>
            <a:r>
              <a:rPr lang="en-US" sz="2400" dirty="0"/>
              <a:t>A civil or religious ceremony.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38" y="1190682"/>
            <a:ext cx="2560038" cy="383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51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Marriage is a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Age:  Both parties must be 18.  Sixteen and seventeen year-olds may marry with parent permission.</a:t>
            </a:r>
          </a:p>
          <a:p>
            <a:pPr lvl="0"/>
            <a:r>
              <a:rPr lang="en-US" dirty="0"/>
              <a:t>You may not marry a close family member (parent, aunt, uncle, sibling).  In Colorado, you may marry your first cousin.</a:t>
            </a:r>
          </a:p>
          <a:p>
            <a:pPr lvl="0"/>
            <a:r>
              <a:rPr lang="en-US" dirty="0"/>
              <a:t>Marriage is between two people.  Marrying more than one person is bigamy.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0" y="2251639"/>
            <a:ext cx="3424340" cy="2233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00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Marriage is a Contract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Marriage is between a man and a woman.  Same-sex marriages are traditionally not valid, although Massachusetts has same-sex marriage.</a:t>
            </a:r>
          </a:p>
          <a:p>
            <a:pPr lvl="0"/>
            <a:r>
              <a:rPr lang="en-US" dirty="0"/>
              <a:t>Marriage requires consent.  No one can be forced to marry against his or her will.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50" y="1731953"/>
            <a:ext cx="27178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55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Law Marriage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law marriage is a legally recognized marriage without a ceremony or license.</a:t>
            </a:r>
          </a:p>
          <a:p>
            <a:r>
              <a:rPr lang="en-US" dirty="0" smtClean="0"/>
              <a:t>Requirements:</a:t>
            </a:r>
          </a:p>
          <a:p>
            <a:pPr lvl="1"/>
            <a:r>
              <a:rPr lang="en-US" dirty="0" smtClean="0"/>
              <a:t>Live together as if married</a:t>
            </a:r>
          </a:p>
          <a:p>
            <a:pPr lvl="1"/>
            <a:r>
              <a:rPr lang="en-US" dirty="0" smtClean="0"/>
              <a:t>Agree to be married</a:t>
            </a:r>
          </a:p>
          <a:p>
            <a:pPr lvl="1"/>
            <a:r>
              <a:rPr lang="en-US" dirty="0" smtClean="0"/>
              <a:t>Hold yourselves out to the public as married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6275"/>
            <a:ext cx="3114944" cy="186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306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Annulment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An Annulment is a court order declaring that the marriage never existed.  Reasons include:</a:t>
            </a:r>
          </a:p>
          <a:p>
            <a:pPr lvl="1"/>
            <a:r>
              <a:rPr lang="en-US" sz="2200" dirty="0"/>
              <a:t>Age—the couple was too young.</a:t>
            </a:r>
          </a:p>
          <a:p>
            <a:pPr lvl="1"/>
            <a:r>
              <a:rPr lang="en-US" sz="2200" dirty="0"/>
              <a:t>Bigamy—one spouse was already married.</a:t>
            </a:r>
          </a:p>
          <a:p>
            <a:pPr lvl="1"/>
            <a:r>
              <a:rPr lang="en-US" sz="2200" dirty="0"/>
              <a:t>Fraud—one spouse lied about an important matter.</a:t>
            </a:r>
          </a:p>
          <a:p>
            <a:pPr lvl="1"/>
            <a:r>
              <a:rPr lang="en-US" sz="2200" dirty="0"/>
              <a:t>Lack of consent—one spouse was forced to marry, drunk, or insane.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4" y="2368135"/>
            <a:ext cx="3220891" cy="2137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559813"/>
      </p:ext>
    </p:extLst>
  </p:cSld>
  <p:clrMapOvr>
    <a:masterClrMapping/>
  </p:clrMapOvr>
</p:sld>
</file>

<file path=ppt/theme/theme1.xml><?xml version="1.0" encoding="utf-8"?>
<a:theme xmlns:a="http://schemas.openxmlformats.org/drawingml/2006/main" name="Inspiration">
  <a:themeElements>
    <a:clrScheme name="Inspiration">
      <a:dk1>
        <a:sysClr val="windowText" lastClr="000000"/>
      </a:dk1>
      <a:lt1>
        <a:sysClr val="window" lastClr="FFFFFF"/>
      </a:lt1>
      <a:dk2>
        <a:srgbClr val="2F2F26"/>
      </a:dk2>
      <a:lt2>
        <a:srgbClr val="9FA795"/>
      </a:lt2>
      <a:accent1>
        <a:srgbClr val="749805"/>
      </a:accent1>
      <a:accent2>
        <a:srgbClr val="BACC82"/>
      </a:accent2>
      <a:accent3>
        <a:srgbClr val="6E9EC2"/>
      </a:accent3>
      <a:accent4>
        <a:srgbClr val="2046A5"/>
      </a:accent4>
      <a:accent5>
        <a:srgbClr val="5039C6"/>
      </a:accent5>
      <a:accent6>
        <a:srgbClr val="7411D0"/>
      </a:accent6>
      <a:hlink>
        <a:srgbClr val="FFC000"/>
      </a:hlink>
      <a:folHlink>
        <a:srgbClr val="C0C000"/>
      </a:folHlink>
    </a:clrScheme>
    <a:fontScheme name="Inspiration">
      <a:maj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Inspiration">
      <a:fillStyleLst>
        <a:solidFill>
          <a:schemeClr val="phClr"/>
        </a:solidFill>
        <a:gradFill rotWithShape="1">
          <a:gsLst>
            <a:gs pos="25000">
              <a:schemeClr val="phClr">
                <a:tint val="90000"/>
                <a:shade val="100000"/>
                <a:alpha val="90000"/>
                <a:satMod val="150000"/>
              </a:schemeClr>
            </a:gs>
            <a:gs pos="100000">
              <a:schemeClr val="phClr">
                <a:tint val="100000"/>
                <a:shade val="60000"/>
                <a:satMod val="13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0000"/>
                <a:shade val="100000"/>
                <a:alpha val="85000"/>
                <a:satMod val="150000"/>
              </a:schemeClr>
            </a:gs>
            <a:gs pos="33000">
              <a:schemeClr val="phClr">
                <a:tint val="90000"/>
                <a:shade val="100000"/>
                <a:alpha val="95000"/>
                <a:satMod val="130000"/>
              </a:schemeClr>
            </a:gs>
            <a:gs pos="67000">
              <a:schemeClr val="phClr">
                <a:shade val="70000"/>
                <a:satMod val="135000"/>
              </a:schemeClr>
            </a:gs>
            <a:gs pos="100000">
              <a:schemeClr val="phClr">
                <a:shade val="50000"/>
                <a:satMod val="135000"/>
              </a:schemeClr>
            </a:gs>
          </a:gsLst>
          <a:lin ang="13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thickThin" algn="ctr">
          <a:solidFill>
            <a:schemeClr val="phClr"/>
          </a:solidFill>
          <a:prstDash val="solid"/>
        </a:ln>
        <a:ln w="38100" cap="flat" cmpd="thinThick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woPt" dir="tl"/>
          </a:scene3d>
          <a:sp3d extrusionH="12700" prstMaterial="softEdge">
            <a:bevelT w="25400" h="50800"/>
          </a:sp3d>
        </a:effectStyle>
        <a:effectStyle>
          <a:effectLst>
            <a:innerShdw blurRad="50800" dist="25400" dir="2400000">
              <a:srgbClr val="808080">
                <a:alpha val="75000"/>
              </a:srgbClr>
            </a:innerShdw>
            <a:reflection blurRad="38100" stA="26000" endPos="35000" dist="12700" dir="5400000" fadeDir="48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Inspiration.thmx</Template>
  <TotalTime>14</TotalTime>
  <Words>311</Words>
  <Application>Microsoft Macintosh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Inspiration</vt:lpstr>
      <vt:lpstr>Marriage and Common Law Marriage</vt:lpstr>
      <vt:lpstr>Common Law Marriage</vt:lpstr>
      <vt:lpstr>Marriage and the Law</vt:lpstr>
      <vt:lpstr>Requirements for Marriage</vt:lpstr>
      <vt:lpstr>Marriage is a Contract</vt:lpstr>
      <vt:lpstr>Marriage is a Contract</vt:lpstr>
      <vt:lpstr>Common Law Marriage</vt:lpstr>
      <vt:lpstr>Annulment</vt:lpstr>
    </vt:vector>
  </TitlesOfParts>
  <Company>Cherry Creek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Marriage and Common Law Marriage</dc:title>
  <dc:creator>Karen Waples</dc:creator>
  <cp:lastModifiedBy>David Knoeckel</cp:lastModifiedBy>
  <cp:revision>4</cp:revision>
  <dcterms:created xsi:type="dcterms:W3CDTF">2012-10-15T19:43:29Z</dcterms:created>
  <dcterms:modified xsi:type="dcterms:W3CDTF">2017-04-13T12:57:40Z</dcterms:modified>
</cp:coreProperties>
</file>