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72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AE8992-818E-44F4-BE24-CDF7621D98BE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F88E65-93EF-4613-9A51-3ADB0C8CDE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AE8992-818E-44F4-BE24-CDF7621D98BE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88E65-93EF-4613-9A51-3ADB0C8CDE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AE8992-818E-44F4-BE24-CDF7621D98BE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88E65-93EF-4613-9A51-3ADB0C8CDE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AE8992-818E-44F4-BE24-CDF7621D98BE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88E65-93EF-4613-9A51-3ADB0C8CDE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AE8992-818E-44F4-BE24-CDF7621D98BE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88E65-93EF-4613-9A51-3ADB0C8CDE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AE8992-818E-44F4-BE24-CDF7621D98BE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88E65-93EF-4613-9A51-3ADB0C8CDE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AE8992-818E-44F4-BE24-CDF7621D98BE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88E65-93EF-4613-9A51-3ADB0C8CDE5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AE8992-818E-44F4-BE24-CDF7621D98BE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88E65-93EF-4613-9A51-3ADB0C8CDE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AE8992-818E-44F4-BE24-CDF7621D98BE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88E65-93EF-4613-9A51-3ADB0C8CDE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EAE8992-818E-44F4-BE24-CDF7621D98BE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88E65-93EF-4613-9A51-3ADB0C8CDE5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AE8992-818E-44F4-BE24-CDF7621D98BE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F88E65-93EF-4613-9A51-3ADB0C8CDE5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EAE8992-818E-44F4-BE24-CDF7621D98BE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7F88E65-93EF-4613-9A51-3ADB0C8CDE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Negligence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32868"/>
            <a:ext cx="3657600" cy="251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09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Comparative Negligence—some states reduce damages according to the degree each person is at fault.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 to Negligence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36396"/>
            <a:ext cx="3733800" cy="235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34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 of the risk—a person voluntarily encounters a know danger and accepts the risk.</a:t>
            </a:r>
          </a:p>
          <a:p>
            <a:r>
              <a:rPr lang="en-US" dirty="0" smtClean="0"/>
              <a:t>An example is attending a hockey game.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 to Negligence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28575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96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Waivers are signed documents releasing someone from liability.</a:t>
            </a:r>
          </a:p>
          <a:p>
            <a:r>
              <a:rPr lang="en-US" dirty="0" smtClean="0"/>
              <a:t>They are valid if they are understandable.</a:t>
            </a:r>
          </a:p>
          <a:p>
            <a:r>
              <a:rPr lang="en-US" dirty="0" smtClean="0"/>
              <a:t>They are not valid in the case of intentional torts.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 to Negligence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11170"/>
            <a:ext cx="2438400" cy="315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02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Negligence results from conduct that creates an unreasonable risk of harm.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Negligence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54468"/>
            <a:ext cx="4267200" cy="303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62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duty of care (there is usually not a duty to help—this is a moral obligation)</a:t>
            </a:r>
          </a:p>
          <a:p>
            <a:r>
              <a:rPr lang="en-US" dirty="0" smtClean="0"/>
              <a:t>A breach of that duty</a:t>
            </a:r>
          </a:p>
          <a:p>
            <a:r>
              <a:rPr lang="en-US" dirty="0" smtClean="0"/>
              <a:t>Causation</a:t>
            </a:r>
          </a:p>
          <a:p>
            <a:r>
              <a:rPr lang="en-US" dirty="0" smtClean="0"/>
              <a:t>Actual damages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Negligence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45920"/>
            <a:ext cx="4962525" cy="30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92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standard for negligence is based on an imaginary creature “the reasonable person of ordinary prudence or carefulness.”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Reasonable Person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94" y="3429000"/>
            <a:ext cx="228869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86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reasonable person considers</a:t>
            </a:r>
          </a:p>
          <a:p>
            <a:pPr lvl="1"/>
            <a:r>
              <a:rPr lang="en-US" dirty="0" smtClean="0"/>
              <a:t>How likely a certain harm is to occur</a:t>
            </a:r>
          </a:p>
          <a:p>
            <a:pPr lvl="1"/>
            <a:r>
              <a:rPr lang="en-US" dirty="0" smtClean="0"/>
              <a:t>How serious the harm would be</a:t>
            </a:r>
          </a:p>
          <a:p>
            <a:pPr lvl="1"/>
            <a:r>
              <a:rPr lang="en-US" dirty="0" smtClean="0"/>
              <a:t>The burden involved in avoiding the harm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Reasonable Person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27464"/>
            <a:ext cx="3733800" cy="250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16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Violating the law is automatically considered to be unreasonable.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Violating the Law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98174"/>
            <a:ext cx="3962400" cy="248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79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 in fact—the harm would not have occurred without the harmful act.</a:t>
            </a:r>
          </a:p>
          <a:p>
            <a:r>
              <a:rPr lang="en-US" dirty="0" smtClean="0"/>
              <a:t>Proximate cause—a close connection between the wrongful act and the harm that occurred. This issue is whether damage was foreseeable.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Kinds of Causation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2743200" cy="270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88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Damages in a negligence claim include hospital bills, lost wages, damage to property, reduced future earnings, and other economic harm.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0"/>
            <a:ext cx="57150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35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Contribution negligence—you cannot recover if your own negligence contributed to the damage.</a:t>
            </a:r>
          </a:p>
          <a:p>
            <a:r>
              <a:rPr lang="en-US" dirty="0" smtClean="0"/>
              <a:t>An example is when a store employee warns a customer not to walk on an icy part of a sidewalk.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 to Negligence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48" y="4038600"/>
            <a:ext cx="2257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31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</TotalTime>
  <Words>297</Words>
  <Application>Microsoft Macintosh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Negligence</vt:lpstr>
      <vt:lpstr>Negligence</vt:lpstr>
      <vt:lpstr>Elements of Negligence</vt:lpstr>
      <vt:lpstr>The Reasonable Person</vt:lpstr>
      <vt:lpstr>The Reasonable Person</vt:lpstr>
      <vt:lpstr>Violating the Law</vt:lpstr>
      <vt:lpstr>Two Kinds of Causation</vt:lpstr>
      <vt:lpstr>Damages</vt:lpstr>
      <vt:lpstr>Defenses to Negligence</vt:lpstr>
      <vt:lpstr>Defenses to Negligence</vt:lpstr>
      <vt:lpstr>Defenses to Negligence</vt:lpstr>
      <vt:lpstr>Defenses to Negligence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Negligence</dc:title>
  <dc:creator>admin</dc:creator>
  <cp:lastModifiedBy>David Knoeckel</cp:lastModifiedBy>
  <cp:revision>3</cp:revision>
  <dcterms:created xsi:type="dcterms:W3CDTF">2012-11-15T20:35:50Z</dcterms:created>
  <dcterms:modified xsi:type="dcterms:W3CDTF">2016-11-28T14:03:06Z</dcterms:modified>
</cp:coreProperties>
</file>