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0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5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4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7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410D-6B90-1047-A76F-0D6E7D65EA10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45D2-180F-5F41-BA11-6507D576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9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Bellum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Now that Rome has won, what is it to do</a:t>
            </a:r>
            <a:r>
              <a:rPr lang="mr-IN" dirty="0"/>
              <a:t>…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227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Year Stalemate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Titus </a:t>
            </a:r>
            <a:r>
              <a:rPr lang="en-US" dirty="0" err="1"/>
              <a:t>Flamininus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Consul of 198, a lover of Greek culture, elected to the consulship</a:t>
            </a:r>
          </a:p>
          <a:p>
            <a:r>
              <a:rPr lang="en-US" dirty="0"/>
              <a:t>Gained Greek allies by arguing that he was a defender of Greece from a barbaric Macedonian warlord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4" y="1931657"/>
            <a:ext cx="3561464" cy="43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5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Fight, or not To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That was Titus’ question</a:t>
            </a:r>
          </a:p>
          <a:p>
            <a:pPr lvl="1"/>
            <a:r>
              <a:rPr lang="en-US" dirty="0"/>
              <a:t>Didn’t want to lose command to new consul</a:t>
            </a:r>
          </a:p>
          <a:p>
            <a:pPr lvl="1"/>
            <a:r>
              <a:rPr lang="en-US" dirty="0"/>
              <a:t>Didn’t want to negotiate a weak treaty</a:t>
            </a:r>
          </a:p>
          <a:p>
            <a:r>
              <a:rPr lang="en-US" dirty="0"/>
              <a:t>Given a longer command</a:t>
            </a:r>
            <a:r>
              <a:rPr lang="mr-IN" dirty="0"/>
              <a:t>…</a:t>
            </a:r>
            <a:r>
              <a:rPr lang="en-US" dirty="0"/>
              <a:t> plenty of time to fight.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36" y="2116550"/>
            <a:ext cx="4246508" cy="30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Cynoscephalae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71" y="1417638"/>
            <a:ext cx="6313778" cy="50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 is just better..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Maniple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Phalanx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5" y="3048820"/>
            <a:ext cx="37465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3379020"/>
            <a:ext cx="44196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8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Cynoscephalae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39" y="1924376"/>
            <a:ext cx="6653582" cy="44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4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Might and Savvy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the destruction of Philip V, </a:t>
            </a:r>
            <a:r>
              <a:rPr lang="en-US" dirty="0" err="1"/>
              <a:t>Flamininus</a:t>
            </a:r>
            <a:r>
              <a:rPr lang="en-US" dirty="0"/>
              <a:t> announced that Rome had no desire to stay in Greece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Greeks and Romans both thrilled by this</a:t>
            </a:r>
          </a:p>
          <a:p>
            <a:endParaRPr lang="en-US" dirty="0"/>
          </a:p>
          <a:p>
            <a:r>
              <a:rPr lang="en-US" dirty="0"/>
              <a:t>Expected continued loyalty</a:t>
            </a:r>
          </a:p>
        </p:txBody>
      </p:sp>
    </p:spTree>
    <p:extLst>
      <p:ext uri="{BB962C8B-B14F-4D97-AF65-F5344CB8AC3E}">
        <p14:creationId xmlns:p14="http://schemas.microsoft.com/office/powerpoint/2010/main" val="58614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Aetolian</a:t>
            </a:r>
            <a:r>
              <a:rPr lang="en-US" dirty="0"/>
              <a:t> League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Grumpy that they were not given command of Greece</a:t>
            </a:r>
          </a:p>
          <a:p>
            <a:r>
              <a:rPr lang="en-US" dirty="0"/>
              <a:t>Threatened to Ally with Sparta, against Rome</a:t>
            </a:r>
          </a:p>
          <a:p>
            <a:r>
              <a:rPr lang="en-US" dirty="0"/>
              <a:t>So Rome attacked Sparta</a:t>
            </a:r>
          </a:p>
        </p:txBody>
      </p:sp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6" y="1600200"/>
            <a:ext cx="3507699" cy="44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Liberator to Oppressor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Rather than being the people who had freed Greece from Macedonia, the Romans were conquerors</a:t>
            </a:r>
          </a:p>
          <a:p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57" y="2773363"/>
            <a:ext cx="2425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8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same time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While the Romans were dealing with Sparta, Antiochus of Syria crept into the forefront</a:t>
            </a:r>
          </a:p>
          <a:p>
            <a:r>
              <a:rPr lang="en-US" dirty="0"/>
              <a:t>They had a dinner party during the negotiations.  They were</a:t>
            </a:r>
            <a:r>
              <a:rPr lang="mr-IN" dirty="0"/>
              <a:t>…</a:t>
            </a:r>
            <a:r>
              <a:rPr lang="en-US" dirty="0"/>
              <a:t> awkward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3366"/>
            <a:ext cx="2895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3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HANNIBAL IS BACK!!!</a:t>
            </a: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92" y="1417638"/>
            <a:ext cx="3485475" cy="51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7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End? Or the Beginning of the End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would think that, after defeating the scariest enemy the Romans had ever faced, that Rome would relax</a:t>
            </a:r>
          </a:p>
          <a:p>
            <a:pPr lvl="1"/>
            <a:r>
              <a:rPr lang="en-US" dirty="0"/>
              <a:t>One would be wrong..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/>
              <a:t>The victory over the Carthaginians ushered in a period of more expansion, wealth, and of course</a:t>
            </a:r>
            <a:r>
              <a:rPr lang="mr-IN" dirty="0"/>
              <a:t>…</a:t>
            </a:r>
            <a:r>
              <a:rPr lang="en-US" dirty="0"/>
              <a:t> internal turmoil</a:t>
            </a:r>
          </a:p>
        </p:txBody>
      </p:sp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58" y="2056077"/>
            <a:ext cx="4726219" cy="24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Hannibal had fled to Syria after the Second Punic war</a:t>
            </a:r>
          </a:p>
          <a:p>
            <a:r>
              <a:rPr lang="en-US" dirty="0"/>
              <a:t>Scipio </a:t>
            </a:r>
            <a:r>
              <a:rPr lang="en-US" dirty="0" err="1"/>
              <a:t>Africanus</a:t>
            </a:r>
            <a:r>
              <a:rPr lang="en-US" dirty="0"/>
              <a:t> was sent to negotiate with Syria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Scipio to Hannibal</a:t>
            </a:r>
            <a:r>
              <a:rPr lang="mr-IN" dirty="0"/>
              <a:t>…</a:t>
            </a:r>
            <a:r>
              <a:rPr lang="en-US" dirty="0"/>
              <a:t> Who is the greatest General of all time?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31" y="2866319"/>
            <a:ext cx="2374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2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Alexander</a:t>
            </a: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81" y="2272777"/>
            <a:ext cx="2349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Pyrrhus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21" y="1860079"/>
            <a:ext cx="5926373" cy="41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Hannibal</a:t>
            </a: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08" y="1715066"/>
            <a:ext cx="6993905" cy="49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4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Showdown at Thermopylae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10,000 Syrians ended up choosing Thermopylae to fight the Romans.</a:t>
            </a:r>
          </a:p>
          <a:p>
            <a:r>
              <a:rPr lang="en-US" dirty="0"/>
              <a:t>It didn’t go well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Rome led by “Cato the Elder”</a:t>
            </a:r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10723"/>
            <a:ext cx="4368779" cy="42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Scipio Pursued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Antiochus and his army East</a:t>
            </a:r>
          </a:p>
          <a:p>
            <a:r>
              <a:rPr lang="en-US" dirty="0"/>
              <a:t>Despite a massive victory, Scipio was prosecuted for misusing funds</a:t>
            </a:r>
          </a:p>
          <a:p>
            <a:endParaRPr lang="en-US" dirty="0"/>
          </a:p>
          <a:p>
            <a:r>
              <a:rPr lang="en-US" dirty="0"/>
              <a:t>“Ungrateful Fatherland, you will not even have my bones” </a:t>
            </a:r>
            <a:r>
              <a:rPr lang="mr-IN" dirty="0"/>
              <a:t>–</a:t>
            </a:r>
            <a:r>
              <a:rPr lang="en-US" dirty="0"/>
              <a:t> Tomb In </a:t>
            </a:r>
            <a:r>
              <a:rPr lang="en-US" dirty="0" err="1"/>
              <a:t>Campagna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605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Macedonian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Philip V Behaved himself, but when he died, his snot of a son Perseus took over </a:t>
            </a:r>
          </a:p>
          <a:p>
            <a:pPr lvl="1"/>
            <a:r>
              <a:rPr lang="en-US" dirty="0"/>
              <a:t>(After a little fratricide)</a:t>
            </a:r>
          </a:p>
          <a:p>
            <a:r>
              <a:rPr lang="en-US" dirty="0"/>
              <a:t>Began to Expand Macedonia again</a:t>
            </a:r>
          </a:p>
          <a:p>
            <a:pPr lvl="1"/>
            <a:r>
              <a:rPr lang="en-US" dirty="0"/>
              <a:t>Pergamum, again, asked for assistance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55" y="2013325"/>
            <a:ext cx="4155845" cy="346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6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Time’s  A Charm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Rome sent a small army, led by Marcus </a:t>
            </a:r>
            <a:r>
              <a:rPr lang="en-US" dirty="0" err="1"/>
              <a:t>Licinius</a:t>
            </a:r>
            <a:r>
              <a:rPr lang="en-US" dirty="0"/>
              <a:t> Crassus (not him, but almost him)</a:t>
            </a:r>
          </a:p>
          <a:p>
            <a:pPr lvl="1"/>
            <a:r>
              <a:rPr lang="en-US" dirty="0"/>
              <a:t>Small Roman army defeated by Macedon</a:t>
            </a:r>
          </a:p>
          <a:p>
            <a:pPr lvl="2"/>
            <a:r>
              <a:rPr lang="en-US" dirty="0"/>
              <a:t>Led to Greeks supporting Macedonia (DUM)</a:t>
            </a:r>
          </a:p>
          <a:p>
            <a:pPr lvl="1"/>
            <a:r>
              <a:rPr lang="en-US" dirty="0"/>
              <a:t>Large Roman army dispatched</a:t>
            </a:r>
          </a:p>
          <a:p>
            <a:pPr lvl="1"/>
            <a:r>
              <a:rPr lang="en-US" dirty="0"/>
              <a:t>Began destroying individual Greek towns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2" y="1600200"/>
            <a:ext cx="3432726" cy="51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9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168 - </a:t>
            </a:r>
            <a:r>
              <a:rPr lang="en-US" dirty="0" err="1"/>
              <a:t>Pydna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Consul appointed</a:t>
            </a:r>
          </a:p>
          <a:p>
            <a:pPr lvl="1"/>
            <a:r>
              <a:rPr lang="en-US" dirty="0" err="1"/>
              <a:t>Paullus</a:t>
            </a:r>
            <a:endParaRPr lang="en-US" dirty="0"/>
          </a:p>
          <a:p>
            <a:pPr lvl="1"/>
            <a:r>
              <a:rPr lang="en-US" dirty="0"/>
              <a:t>Romans eventually forced battle outside the town of </a:t>
            </a:r>
            <a:r>
              <a:rPr lang="en-US" dirty="0" err="1"/>
              <a:t>Pydna</a:t>
            </a:r>
            <a:endParaRPr lang="en-US" dirty="0"/>
          </a:p>
          <a:p>
            <a:pPr lvl="1"/>
            <a:r>
              <a:rPr lang="en-US" dirty="0"/>
              <a:t>Took play in a wide, flat valley.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59" y="1539240"/>
            <a:ext cx="3272321" cy="50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3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952105"/>
          </a:xfrm>
        </p:spPr>
        <p:txBody>
          <a:bodyPr/>
          <a:lstStyle/>
          <a:p>
            <a:r>
              <a:rPr lang="en-US" dirty="0" err="1"/>
              <a:t>Paullus</a:t>
            </a:r>
            <a:r>
              <a:rPr lang="en-US" dirty="0"/>
              <a:t> deployed troops in the morning, but delayed the battle until evening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1" y="3052156"/>
            <a:ext cx="4810471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Mediterannean</a:t>
            </a:r>
            <a:r>
              <a:rPr lang="en-US" dirty="0"/>
              <a:t> was nicely divided, by the Adriatic, into two halves, a Roman West, and a Greek East</a:t>
            </a:r>
          </a:p>
          <a:p>
            <a:r>
              <a:rPr lang="en-US" dirty="0"/>
              <a:t>After the 2</a:t>
            </a:r>
            <a:r>
              <a:rPr lang="en-US" baseline="30000" dirty="0"/>
              <a:t>nd</a:t>
            </a:r>
            <a:r>
              <a:rPr lang="en-US" dirty="0"/>
              <a:t> Punic War, the Romans owned the West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r>
              <a:rPr lang="en-US" dirty="0"/>
              <a:t>Great Job Team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4497"/>
            <a:ext cx="3916157" cy="33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6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Sun then set on the Macedonians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240385" cy="4525963"/>
          </a:xfrm>
        </p:spPr>
        <p:txBody>
          <a:bodyPr/>
          <a:lstStyle/>
          <a:p>
            <a:r>
              <a:rPr lang="en-US" dirty="0"/>
              <a:t>When the sun was in the Macedonians eyes, </a:t>
            </a:r>
            <a:r>
              <a:rPr lang="en-US" dirty="0" err="1"/>
              <a:t>Paullus</a:t>
            </a:r>
            <a:r>
              <a:rPr lang="en-US" dirty="0"/>
              <a:t> started the battle</a:t>
            </a:r>
          </a:p>
          <a:p>
            <a:r>
              <a:rPr lang="en-US" dirty="0"/>
              <a:t>Initially, Macedonians successful… Pushed the Romans up into the hills…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41" y="3310879"/>
            <a:ext cx="7366982" cy="33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Maniple Dominance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Roman maniple </a:t>
            </a:r>
            <a:r>
              <a:rPr lang="en-US" dirty="0" err="1"/>
              <a:t>wa</a:t>
            </a:r>
            <a:r>
              <a:rPr lang="en-US" dirty="0"/>
              <a:t> far more effective in the hills, and destroyed the Macedonians</a:t>
            </a:r>
          </a:p>
          <a:p>
            <a:r>
              <a:rPr lang="en-US" dirty="0"/>
              <a:t>25,000 vs. 1000 KIA</a:t>
            </a:r>
          </a:p>
          <a:p>
            <a:r>
              <a:rPr lang="en-US" dirty="0"/>
              <a:t>Perseus dethroned, Macedonia ended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9564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46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Paullus</a:t>
            </a:r>
            <a:r>
              <a:rPr lang="en-US" dirty="0"/>
              <a:t> teaches a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Paullus</a:t>
            </a:r>
            <a:r>
              <a:rPr lang="en-US" dirty="0"/>
              <a:t> headed back to Italy through the Greek town of Epirus</a:t>
            </a:r>
          </a:p>
          <a:p>
            <a:r>
              <a:rPr lang="en-US" dirty="0"/>
              <a:t>He told the town to bribe him not to destroy their town…</a:t>
            </a:r>
          </a:p>
          <a:p>
            <a:pPr lvl="1"/>
            <a:r>
              <a:rPr lang="en-US" dirty="0"/>
              <a:t>They did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04" y="1679170"/>
            <a:ext cx="3797869" cy="46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57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he destroyed the town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3" y="1417638"/>
            <a:ext cx="7546848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50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better to be feared, than loved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72" y="1766454"/>
            <a:ext cx="280720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14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</a:t>
            </a:r>
            <a:r>
              <a:rPr lang="en-US" dirty="0" err="1"/>
              <a:t>Pydna</a:t>
            </a:r>
            <a:r>
              <a:rPr lang="en-US" dirty="0"/>
              <a:t> - 168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of Greece remained free, but decided to test Rome’s patience… </a:t>
            </a:r>
            <a:r>
              <a:rPr lang="en-US" dirty="0" err="1"/>
              <a:t>dum</a:t>
            </a:r>
            <a:endParaRPr lang="en-US" dirty="0"/>
          </a:p>
          <a:p>
            <a:endParaRPr lang="en-US" dirty="0"/>
          </a:p>
          <a:p>
            <a:r>
              <a:rPr lang="en-US" dirty="0"/>
              <a:t>Macedonia tried to rise again</a:t>
            </a:r>
          </a:p>
          <a:p>
            <a:pPr lvl="1"/>
            <a:r>
              <a:rPr lang="en-US" dirty="0" err="1"/>
              <a:t>Metellus</a:t>
            </a:r>
            <a:r>
              <a:rPr lang="en-US" dirty="0"/>
              <a:t> </a:t>
            </a:r>
            <a:r>
              <a:rPr lang="en-US" dirty="0" err="1"/>
              <a:t>Macedonicus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79" y="2166851"/>
            <a:ext cx="4725121" cy="30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11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Corinth… you idiots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Corinth, head of the Achaean League tried to defy Rome</a:t>
            </a:r>
          </a:p>
          <a:p>
            <a:pPr lvl="1"/>
            <a:r>
              <a:rPr lang="en-US" dirty="0"/>
              <a:t>Lucius </a:t>
            </a:r>
            <a:r>
              <a:rPr lang="en-US" dirty="0" err="1"/>
              <a:t>Mummius</a:t>
            </a:r>
            <a:r>
              <a:rPr lang="en-US" dirty="0"/>
              <a:t> </a:t>
            </a:r>
            <a:r>
              <a:rPr lang="en-US" dirty="0" err="1"/>
              <a:t>Achaicus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146 BC – Corinth </a:t>
            </a:r>
            <a:r>
              <a:rPr lang="en-US" dirty="0" err="1"/>
              <a:t>Destoryed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942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654914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Carthage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Carthage, this entire time, was pretty much hanging out</a:t>
            </a:r>
          </a:p>
          <a:p>
            <a:r>
              <a:rPr lang="en-US" dirty="0"/>
              <a:t>They had returned to their roots as traders and were doing exactly that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0" y="1934094"/>
            <a:ext cx="4284750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7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CARTHAGO DELENDA EST </a:t>
            </a:r>
            <a:r>
              <a:rPr lang="en-US" sz="1400" dirty="0"/>
              <a:t>CTE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" y="1354281"/>
            <a:ext cx="7257011" cy="54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34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Since the Second Punic War, Carthage had built up their economy, asked to give Rome all the money they owed them, and even tried to give the Romans free Grain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97" y="2532611"/>
            <a:ext cx="4750903" cy="26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1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MORE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Naturally, they wanted the east as well.</a:t>
            </a:r>
          </a:p>
          <a:p>
            <a:endParaRPr lang="en-US" dirty="0"/>
          </a:p>
          <a:p>
            <a:r>
              <a:rPr lang="en-US" dirty="0"/>
              <a:t>SPOILER ALERT: The Romans were the first group to successfully conquer the entire Mediterranean Basin</a:t>
            </a:r>
          </a:p>
          <a:p>
            <a:r>
              <a:rPr lang="en-US" dirty="0"/>
              <a:t>Who was the next group to do so?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87" y="2464269"/>
            <a:ext cx="4738554" cy="29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CARTHAGO DELENDA EST </a:t>
            </a:r>
            <a:r>
              <a:rPr lang="en-US" sz="1400" dirty="0"/>
              <a:t>CTE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" y="1354281"/>
            <a:ext cx="7257011" cy="54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“sorry”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 their peace treaty, Rome was obliged to protect Carthage, as Carthage was forbidden from having an army</a:t>
            </a:r>
          </a:p>
          <a:p>
            <a:r>
              <a:rPr lang="en-US" dirty="0"/>
              <a:t>Instead, the Romans encouraged the </a:t>
            </a:r>
            <a:r>
              <a:rPr lang="en-US" dirty="0" err="1"/>
              <a:t>Numidians</a:t>
            </a:r>
            <a:r>
              <a:rPr lang="en-US" dirty="0"/>
              <a:t>, from North Africa, to attack Carthaginian Towns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39" y="2061555"/>
            <a:ext cx="4064607" cy="40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1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CARTHAGO DELENDA EST </a:t>
            </a:r>
            <a:r>
              <a:rPr lang="en-US" sz="1400" dirty="0"/>
              <a:t>CTE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" y="1354281"/>
            <a:ext cx="7257011" cy="54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Cartharge</a:t>
            </a:r>
            <a:r>
              <a:rPr lang="en-US" dirty="0"/>
              <a:t> Defended Herself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609725"/>
            <a:ext cx="45148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62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 Attacked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6981"/>
            <a:ext cx="6811934" cy="50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9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CARTHAGO DELENDA EST </a:t>
            </a:r>
            <a:r>
              <a:rPr lang="en-US" sz="1400" dirty="0"/>
              <a:t>CTE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" y="1354281"/>
            <a:ext cx="7257011" cy="54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9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Invasion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Romans sent a large army to Carthage</a:t>
            </a:r>
          </a:p>
          <a:p>
            <a:pPr lvl="1"/>
            <a:r>
              <a:rPr lang="en-US" dirty="0"/>
              <a:t>Carthage immediately attempted to surrender</a:t>
            </a:r>
          </a:p>
          <a:p>
            <a:r>
              <a:rPr lang="en-US" dirty="0"/>
              <a:t>Move your city 10 miles inland…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4282979" cy="52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2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Carthage Besieged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For 2 years, the Romans besieged the Carthaginians</a:t>
            </a:r>
          </a:p>
          <a:p>
            <a:r>
              <a:rPr lang="en-US" dirty="0"/>
              <a:t>They finally figured out they would be unable to take the city until they got…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2205644"/>
            <a:ext cx="483616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71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SCIPIO!!!!!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3" y="1990675"/>
            <a:ext cx="6866313" cy="41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5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Scipio </a:t>
            </a:r>
            <a:r>
              <a:rPr lang="en-US" dirty="0" err="1"/>
              <a:t>Aemilianus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Spring 146</a:t>
            </a:r>
          </a:p>
          <a:p>
            <a:pPr lvl="1"/>
            <a:r>
              <a:rPr lang="en-US" dirty="0"/>
              <a:t>Rome launched a full attack</a:t>
            </a:r>
          </a:p>
          <a:p>
            <a:pPr lvl="1"/>
            <a:r>
              <a:rPr lang="en-US" dirty="0"/>
              <a:t>6 days of street fighting</a:t>
            </a:r>
          </a:p>
          <a:p>
            <a:pPr lvl="1"/>
            <a:r>
              <a:rPr lang="en-US" dirty="0"/>
              <a:t>Carthage burnt to the ground</a:t>
            </a:r>
          </a:p>
          <a:p>
            <a:pPr lvl="1"/>
            <a:r>
              <a:rPr lang="en-US" dirty="0"/>
              <a:t>Rome ploughed salt into the earth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71" y="1285573"/>
            <a:ext cx="3983459" cy="53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Threats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potential enemies came in the form of Kingdoms growing out of the former empire of Alexander the Great</a:t>
            </a:r>
          </a:p>
          <a:p>
            <a:r>
              <a:rPr lang="en-US" dirty="0"/>
              <a:t>Philip V </a:t>
            </a:r>
            <a:r>
              <a:rPr lang="mr-IN" dirty="0"/>
              <a:t>–</a:t>
            </a:r>
            <a:r>
              <a:rPr lang="en-US" dirty="0"/>
              <a:t> Macedonia</a:t>
            </a:r>
          </a:p>
          <a:p>
            <a:r>
              <a:rPr lang="en-US" dirty="0"/>
              <a:t>Antiochus </a:t>
            </a:r>
            <a:r>
              <a:rPr lang="mr-IN" dirty="0"/>
              <a:t>–</a:t>
            </a:r>
            <a:r>
              <a:rPr lang="en-US" dirty="0"/>
              <a:t> Syria (Seleucid)</a:t>
            </a:r>
          </a:p>
        </p:txBody>
      </p:sp>
      <p:pic>
        <p:nvPicPr>
          <p:cNvPr id="6" name="Picture 5" descr="Macedonia_and_the_Aegean_World_c.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543"/>
            <a:ext cx="3938611" cy="31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2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CARTHAGO DELENDA EST </a:t>
            </a:r>
            <a:r>
              <a:rPr lang="en-US" sz="1400" dirty="0"/>
              <a:t>CTE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5" y="1354281"/>
            <a:ext cx="7257011" cy="54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47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41" y="1770121"/>
            <a:ext cx="6023520" cy="413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146 was a very good/bad year </a:t>
            </a:r>
            <a:r>
              <a:rPr lang="en-US" altLang="en-US"/>
              <a:t>for Rome…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35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Egyptian Power Vacuum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Antiochus and Philip decided to split the former Egyptian Empire</a:t>
            </a:r>
          </a:p>
          <a:p>
            <a:r>
              <a:rPr lang="en-US" dirty="0"/>
              <a:t>A neighbor, </a:t>
            </a:r>
            <a:r>
              <a:rPr lang="en-US" dirty="0" err="1"/>
              <a:t>Attalus</a:t>
            </a:r>
            <a:r>
              <a:rPr lang="en-US" dirty="0"/>
              <a:t> in Pergamum, allied with Rome, got very nervous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29" y="3900499"/>
            <a:ext cx="4876377" cy="24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Pergamum asked Rome to step in 201 BC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Although initially unwilling to intervene, Rome was convinced by arguments about the high expense of future wars against a stronger Philip</a:t>
            </a: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8831"/>
            <a:ext cx="4252381" cy="3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Rome.. Shut Up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Philip thought that Rome dictating affairs in Greece was as ridiculous as him dictating affairs in Italy</a:t>
            </a:r>
          </a:p>
          <a:p>
            <a:r>
              <a:rPr lang="en-US" dirty="0"/>
              <a:t>To prove a point, he attacked Athens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Smart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49" y="2781752"/>
            <a:ext cx="4252348" cy="25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1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JK</a:t>
            </a:r>
            <a:r>
              <a:rPr lang="mr-IN" dirty="0"/>
              <a:t>…</a:t>
            </a:r>
            <a:r>
              <a:rPr lang="en-US" dirty="0"/>
              <a:t> not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Rome issued an ultimatum, knowing Philip would reject it.</a:t>
            </a:r>
          </a:p>
          <a:p>
            <a:r>
              <a:rPr lang="en-US" dirty="0"/>
              <a:t>He saw their treaties as unfair, Rome didn’t care much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23476"/>
            <a:ext cx="4500620" cy="45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1083</Words>
  <Application>Microsoft Macintosh PowerPoint</Application>
  <PresentationFormat>On-screen Show (4:3)</PresentationFormat>
  <Paragraphs>145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Post Bellum</vt:lpstr>
      <vt:lpstr>The End? Or the Beginning of the End</vt:lpstr>
      <vt:lpstr>The Med</vt:lpstr>
      <vt:lpstr>MORE MORE MORE</vt:lpstr>
      <vt:lpstr>Potential Threats</vt:lpstr>
      <vt:lpstr>Egyptian Power Vacuum</vt:lpstr>
      <vt:lpstr>Pergamum asked Rome to step in 201 BC</vt:lpstr>
      <vt:lpstr>Hey Rome.. Shut Up</vt:lpstr>
      <vt:lpstr>JK… not smart</vt:lpstr>
      <vt:lpstr>Two Year Stalemate</vt:lpstr>
      <vt:lpstr>To Fight, or not To Fight</vt:lpstr>
      <vt:lpstr>Battle of Cynoscephalae</vt:lpstr>
      <vt:lpstr>Rome is just better..</vt:lpstr>
      <vt:lpstr>Battle of Cynoscephalae</vt:lpstr>
      <vt:lpstr>Might and Savvy</vt:lpstr>
      <vt:lpstr> Aetolian League</vt:lpstr>
      <vt:lpstr>Liberator to Oppressor</vt:lpstr>
      <vt:lpstr>At the same time…</vt:lpstr>
      <vt:lpstr>HANNIBAL IS BACK!!!</vt:lpstr>
      <vt:lpstr>PowerPoint Presentation</vt:lpstr>
      <vt:lpstr>Alexander</vt:lpstr>
      <vt:lpstr>Pyrrhus</vt:lpstr>
      <vt:lpstr>Hannibal</vt:lpstr>
      <vt:lpstr>Showdown at Thermopylae </vt:lpstr>
      <vt:lpstr>Scipio Pursued</vt:lpstr>
      <vt:lpstr>Third Macedonian War</vt:lpstr>
      <vt:lpstr>Third Time’s  A Charm</vt:lpstr>
      <vt:lpstr>168 - Pydna</vt:lpstr>
      <vt:lpstr>PowerPoint Presentation</vt:lpstr>
      <vt:lpstr>The Sun then set on the Macedonians </vt:lpstr>
      <vt:lpstr>Roman Maniple Dominance</vt:lpstr>
      <vt:lpstr>Paullus teaches a lesson</vt:lpstr>
      <vt:lpstr>And then he destroyed the town</vt:lpstr>
      <vt:lpstr>It is better to be feared, than loved</vt:lpstr>
      <vt:lpstr>Post Pydna - 168</vt:lpstr>
      <vt:lpstr>Corinth… you idiots</vt:lpstr>
      <vt:lpstr>What about Carthage</vt:lpstr>
      <vt:lpstr>CARTHAGO DELENDA EST CTE</vt:lpstr>
      <vt:lpstr>Huh?</vt:lpstr>
      <vt:lpstr>CARTHAGO DELENDA EST CTE</vt:lpstr>
      <vt:lpstr>“sorry”</vt:lpstr>
      <vt:lpstr>CARTHAGO DELENDA EST CTE</vt:lpstr>
      <vt:lpstr>Cartharge Defended Herself</vt:lpstr>
      <vt:lpstr>Rome Attacked</vt:lpstr>
      <vt:lpstr>CARTHAGO DELENDA EST CTE</vt:lpstr>
      <vt:lpstr>Roman Invasion</vt:lpstr>
      <vt:lpstr>Carthage Besieged</vt:lpstr>
      <vt:lpstr>A SCIPIO!!!!!</vt:lpstr>
      <vt:lpstr>Scipio Aemilianus</vt:lpstr>
      <vt:lpstr>CARTHAGO DELENDA EST CTE</vt:lpstr>
      <vt:lpstr>146 was a very good/bad year for Rome…</vt:lpstr>
    </vt:vector>
  </TitlesOfParts>
  <Company>Cherry Creek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Bellum</dc:title>
  <dc:creator>David Knoeckel</dc:creator>
  <cp:lastModifiedBy>Knoeckel, David A</cp:lastModifiedBy>
  <cp:revision>18</cp:revision>
  <dcterms:created xsi:type="dcterms:W3CDTF">2017-10-09T15:45:16Z</dcterms:created>
  <dcterms:modified xsi:type="dcterms:W3CDTF">2020-02-19T16:46:58Z</dcterms:modified>
</cp:coreProperties>
</file>