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7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10/31/16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D290233-0DD1-4A80-BB1E-9ADC3556DBB6}" type="datetimeFigureOut">
              <a:rPr lang="en-US" smtClean="0"/>
              <a:t>10/31/16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10/31/16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10/31/16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10/31/16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D290233-0DD1-4A80-BB1E-9ADC3556DBB6}" type="datetimeFigureOut">
              <a:rPr lang="en-US" smtClean="0"/>
              <a:t>10/31/16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Right of Privacy</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598150" y="3248866"/>
            <a:ext cx="2112331" cy="2961211"/>
          </a:xfrm>
          <a:prstGeom prst="rect">
            <a:avLst/>
          </a:prstGeom>
        </p:spPr>
      </p:pic>
    </p:spTree>
    <p:extLst>
      <p:ext uri="{BB962C8B-B14F-4D97-AF65-F5344CB8AC3E}">
        <p14:creationId xmlns:p14="http://schemas.microsoft.com/office/powerpoint/2010/main" val="6131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Abortion</a:t>
            </a:r>
            <a:endParaRPr lang="en-US" dirty="0"/>
          </a:p>
        </p:txBody>
      </p:sp>
      <p:sp>
        <p:nvSpPr>
          <p:cNvPr id="3" name="Content Placeholder 2"/>
          <p:cNvSpPr>
            <a:spLocks noGrp="1"/>
          </p:cNvSpPr>
          <p:nvPr>
            <p:ph idx="1"/>
          </p:nvPr>
        </p:nvSpPr>
        <p:spPr/>
        <p:txBody>
          <a:bodyPr/>
          <a:lstStyle/>
          <a:p>
            <a:pPr lvl="0"/>
            <a:r>
              <a:rPr lang="en-US" dirty="0"/>
              <a:t>In </a:t>
            </a:r>
            <a:r>
              <a:rPr lang="en-US" u="sng" dirty="0"/>
              <a:t>Roe v Wade</a:t>
            </a:r>
            <a:r>
              <a:rPr lang="en-US" dirty="0"/>
              <a:t> (1973), the Court held that there is a fundamental, but not absolute, right to an abortion.  No state interference is allowed during the first trimester.  States may regulate safety during the second trimester.  States may ban abortion during the third trimester.</a:t>
            </a:r>
          </a:p>
          <a:p>
            <a:endParaRPr lang="en-US" dirty="0"/>
          </a:p>
        </p:txBody>
      </p:sp>
      <p:pic>
        <p:nvPicPr>
          <p:cNvPr id="5" name="Picture 4"/>
          <p:cNvPicPr>
            <a:picLocks noChangeAspect="1"/>
          </p:cNvPicPr>
          <p:nvPr/>
        </p:nvPicPr>
        <p:blipFill>
          <a:blip r:embed="rId2"/>
          <a:stretch>
            <a:fillRect/>
          </a:stretch>
        </p:blipFill>
        <p:spPr>
          <a:xfrm>
            <a:off x="5185458" y="3659221"/>
            <a:ext cx="1832658" cy="2762801"/>
          </a:xfrm>
          <a:prstGeom prst="rect">
            <a:avLst/>
          </a:prstGeom>
        </p:spPr>
      </p:pic>
    </p:spTree>
    <p:extLst>
      <p:ext uri="{BB962C8B-B14F-4D97-AF65-F5344CB8AC3E}">
        <p14:creationId xmlns:p14="http://schemas.microsoft.com/office/powerpoint/2010/main" val="191323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Abortion</a:t>
            </a:r>
            <a:endParaRPr lang="en-US" dirty="0"/>
          </a:p>
        </p:txBody>
      </p:sp>
      <p:sp>
        <p:nvSpPr>
          <p:cNvPr id="3" name="Content Placeholder 2"/>
          <p:cNvSpPr>
            <a:spLocks noGrp="1"/>
          </p:cNvSpPr>
          <p:nvPr>
            <p:ph idx="1"/>
          </p:nvPr>
        </p:nvSpPr>
        <p:spPr/>
        <p:txBody>
          <a:bodyPr/>
          <a:lstStyle/>
          <a:p>
            <a:pPr lvl="0"/>
            <a:r>
              <a:rPr lang="en-US" dirty="0"/>
              <a:t>States may </a:t>
            </a:r>
            <a:r>
              <a:rPr lang="en-US" i="1" dirty="0"/>
              <a:t>not</a:t>
            </a:r>
            <a:r>
              <a:rPr lang="en-US" dirty="0"/>
              <a:t> require spousal consent.</a:t>
            </a:r>
          </a:p>
          <a:p>
            <a:pPr lvl="0"/>
            <a:r>
              <a:rPr lang="en-US" dirty="0"/>
              <a:t>States </a:t>
            </a:r>
            <a:r>
              <a:rPr lang="en-US" i="1" dirty="0"/>
              <a:t>may</a:t>
            </a:r>
            <a:r>
              <a:rPr lang="en-US" dirty="0"/>
              <a:t> require </a:t>
            </a:r>
            <a:r>
              <a:rPr lang="en-US" dirty="0" smtClean="0"/>
              <a:t>parental </a:t>
            </a:r>
            <a:r>
              <a:rPr lang="en-US" dirty="0"/>
              <a:t>consent and impose a waiting period.</a:t>
            </a:r>
          </a:p>
          <a:p>
            <a:pPr lvl="0"/>
            <a:r>
              <a:rPr lang="en-US" dirty="0"/>
              <a:t>States are not required to pay for abortions for poor women.</a:t>
            </a:r>
          </a:p>
          <a:p>
            <a:endParaRPr lang="en-US" dirty="0"/>
          </a:p>
        </p:txBody>
      </p:sp>
    </p:spTree>
    <p:extLst>
      <p:ext uri="{BB962C8B-B14F-4D97-AF65-F5344CB8AC3E}">
        <p14:creationId xmlns:p14="http://schemas.microsoft.com/office/powerpoint/2010/main" val="243893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t>
            </a:r>
            <a:endParaRPr lang="en-US" dirty="0"/>
          </a:p>
        </p:txBody>
      </p:sp>
      <p:sp>
        <p:nvSpPr>
          <p:cNvPr id="3" name="Content Placeholder 2"/>
          <p:cNvSpPr>
            <a:spLocks noGrp="1"/>
          </p:cNvSpPr>
          <p:nvPr>
            <p:ph idx="1"/>
          </p:nvPr>
        </p:nvSpPr>
        <p:spPr/>
        <p:txBody>
          <a:bodyPr/>
          <a:lstStyle/>
          <a:p>
            <a:r>
              <a:rPr lang="en-US" dirty="0"/>
              <a:t>The Constitution creates </a:t>
            </a:r>
            <a:r>
              <a:rPr lang="en-US" i="1" dirty="0"/>
              <a:t>penumbras</a:t>
            </a:r>
            <a:r>
              <a:rPr lang="en-US" dirty="0"/>
              <a:t> (zones) of privacy.</a:t>
            </a:r>
          </a:p>
          <a:p>
            <a:endParaRPr lang="en-US" dirty="0"/>
          </a:p>
        </p:txBody>
      </p:sp>
      <p:pic>
        <p:nvPicPr>
          <p:cNvPr id="5" name="Picture 4"/>
          <p:cNvPicPr>
            <a:picLocks noChangeAspect="1"/>
          </p:cNvPicPr>
          <p:nvPr/>
        </p:nvPicPr>
        <p:blipFill>
          <a:blip r:embed="rId2"/>
          <a:stretch>
            <a:fillRect/>
          </a:stretch>
        </p:blipFill>
        <p:spPr>
          <a:xfrm>
            <a:off x="2890846" y="2849599"/>
            <a:ext cx="3121256" cy="2645752"/>
          </a:xfrm>
          <a:prstGeom prst="rect">
            <a:avLst/>
          </a:prstGeom>
        </p:spPr>
      </p:pic>
    </p:spTree>
    <p:extLst>
      <p:ext uri="{BB962C8B-B14F-4D97-AF65-F5344CB8AC3E}">
        <p14:creationId xmlns:p14="http://schemas.microsoft.com/office/powerpoint/2010/main" val="96377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Amendments</a:t>
            </a:r>
            <a:endParaRPr lang="en-US" dirty="0"/>
          </a:p>
        </p:txBody>
      </p:sp>
      <p:sp>
        <p:nvSpPr>
          <p:cNvPr id="3" name="Content Placeholder 2"/>
          <p:cNvSpPr>
            <a:spLocks noGrp="1"/>
          </p:cNvSpPr>
          <p:nvPr>
            <p:ph idx="1"/>
          </p:nvPr>
        </p:nvSpPr>
        <p:spPr/>
        <p:txBody>
          <a:bodyPr/>
          <a:lstStyle/>
          <a:p>
            <a:r>
              <a:rPr lang="en-US" dirty="0"/>
              <a:t>Although privacy is not mentioned in the Constitution, this right stems from the </a:t>
            </a:r>
            <a:r>
              <a:rPr lang="en-US" dirty="0" smtClean="0"/>
              <a:t>several constitutional amendments.</a:t>
            </a:r>
            <a:endParaRPr lang="en-US" dirty="0"/>
          </a:p>
          <a:p>
            <a:endParaRPr lang="en-US" dirty="0"/>
          </a:p>
        </p:txBody>
      </p:sp>
      <p:pic>
        <p:nvPicPr>
          <p:cNvPr id="5" name="Picture 4"/>
          <p:cNvPicPr>
            <a:picLocks noChangeAspect="1"/>
          </p:cNvPicPr>
          <p:nvPr/>
        </p:nvPicPr>
        <p:blipFill>
          <a:blip r:embed="rId2"/>
          <a:stretch>
            <a:fillRect/>
          </a:stretch>
        </p:blipFill>
        <p:spPr>
          <a:xfrm>
            <a:off x="2798249" y="3418873"/>
            <a:ext cx="3121256" cy="2011747"/>
          </a:xfrm>
          <a:prstGeom prst="rect">
            <a:avLst/>
          </a:prstGeom>
        </p:spPr>
      </p:pic>
    </p:spTree>
    <p:extLst>
      <p:ext uri="{BB962C8B-B14F-4D97-AF65-F5344CB8AC3E}">
        <p14:creationId xmlns:p14="http://schemas.microsoft.com/office/powerpoint/2010/main" val="214637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Amendments</a:t>
            </a:r>
            <a:endParaRPr lang="en-US" dirty="0"/>
          </a:p>
        </p:txBody>
      </p:sp>
      <p:sp>
        <p:nvSpPr>
          <p:cNvPr id="3" name="Content Placeholder 2"/>
          <p:cNvSpPr>
            <a:spLocks noGrp="1"/>
          </p:cNvSpPr>
          <p:nvPr>
            <p:ph idx="1"/>
          </p:nvPr>
        </p:nvSpPr>
        <p:spPr/>
        <p:txBody>
          <a:bodyPr/>
          <a:lstStyle/>
          <a:p>
            <a:pPr lvl="0"/>
            <a:r>
              <a:rPr lang="en-US" dirty="0"/>
              <a:t>First (speech and association)</a:t>
            </a:r>
          </a:p>
          <a:p>
            <a:pPr lvl="0"/>
            <a:r>
              <a:rPr lang="en-US" dirty="0"/>
              <a:t>Fourth (freedom from unreasonable search and seizure</a:t>
            </a:r>
            <a:r>
              <a:rPr lang="en-US" dirty="0" smtClean="0"/>
              <a:t>)</a:t>
            </a:r>
          </a:p>
          <a:p>
            <a:pPr lvl="0"/>
            <a:r>
              <a:rPr lang="en-US" dirty="0"/>
              <a:t>Third (freedom from quartering of soldiers)</a:t>
            </a:r>
          </a:p>
          <a:p>
            <a:pPr lvl="0"/>
            <a:r>
              <a:rPr lang="en-US" dirty="0"/>
              <a:t>Ninth (unspecified rights)</a:t>
            </a:r>
          </a:p>
          <a:p>
            <a:pPr lvl="0"/>
            <a:r>
              <a:rPr lang="en-US" dirty="0"/>
              <a:t>The fundamental right of substantive due process</a:t>
            </a:r>
          </a:p>
          <a:p>
            <a:pPr lvl="0"/>
            <a:endParaRPr lang="en-US" dirty="0"/>
          </a:p>
          <a:p>
            <a:endParaRPr lang="en-US" dirty="0"/>
          </a:p>
        </p:txBody>
      </p:sp>
    </p:spTree>
    <p:extLst>
      <p:ext uri="{BB962C8B-B14F-4D97-AF65-F5344CB8AC3E}">
        <p14:creationId xmlns:p14="http://schemas.microsoft.com/office/powerpoint/2010/main" val="34156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Conflicting Rights</a:t>
            </a:r>
            <a:endParaRPr lang="en-US" dirty="0"/>
          </a:p>
        </p:txBody>
      </p:sp>
      <p:sp>
        <p:nvSpPr>
          <p:cNvPr id="3" name="Content Placeholder 2"/>
          <p:cNvSpPr>
            <a:spLocks noGrp="1"/>
          </p:cNvSpPr>
          <p:nvPr>
            <p:ph idx="1"/>
          </p:nvPr>
        </p:nvSpPr>
        <p:spPr/>
        <p:txBody>
          <a:bodyPr/>
          <a:lstStyle/>
          <a:p>
            <a:r>
              <a:rPr lang="en-US" dirty="0"/>
              <a:t>The right of privacy sometimes conflicts with important government interests </a:t>
            </a:r>
          </a:p>
        </p:txBody>
      </p:sp>
      <p:pic>
        <p:nvPicPr>
          <p:cNvPr id="4" name="Picture 3"/>
          <p:cNvPicPr>
            <a:picLocks noChangeAspect="1"/>
          </p:cNvPicPr>
          <p:nvPr/>
        </p:nvPicPr>
        <p:blipFill>
          <a:blip r:embed="rId2"/>
          <a:stretch>
            <a:fillRect/>
          </a:stretch>
        </p:blipFill>
        <p:spPr>
          <a:xfrm>
            <a:off x="2743200" y="3056508"/>
            <a:ext cx="3657600" cy="2420112"/>
          </a:xfrm>
          <a:prstGeom prst="rect">
            <a:avLst/>
          </a:prstGeom>
        </p:spPr>
      </p:pic>
    </p:spTree>
    <p:extLst>
      <p:ext uri="{BB962C8B-B14F-4D97-AF65-F5344CB8AC3E}">
        <p14:creationId xmlns:p14="http://schemas.microsoft.com/office/powerpoint/2010/main" val="88826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Privacy and Conflicting Interests</a:t>
            </a:r>
            <a:endParaRPr lang="en-US" dirty="0"/>
          </a:p>
        </p:txBody>
      </p:sp>
      <p:sp>
        <p:nvSpPr>
          <p:cNvPr id="3" name="Content Placeholder 2"/>
          <p:cNvSpPr>
            <a:spLocks noGrp="1"/>
          </p:cNvSpPr>
          <p:nvPr>
            <p:ph idx="1"/>
          </p:nvPr>
        </p:nvSpPr>
        <p:spPr/>
        <p:txBody>
          <a:bodyPr/>
          <a:lstStyle/>
          <a:p>
            <a:pPr lvl="0"/>
            <a:r>
              <a:rPr lang="en-US" dirty="0"/>
              <a:t>Gathering information needed to solve crimes</a:t>
            </a:r>
          </a:p>
          <a:p>
            <a:pPr lvl="0"/>
            <a:r>
              <a:rPr lang="en-US" dirty="0"/>
              <a:t>Determining eligibility for government programs</a:t>
            </a:r>
          </a:p>
          <a:p>
            <a:pPr lvl="0"/>
            <a:r>
              <a:rPr lang="en-US" dirty="0"/>
              <a:t>Notifying the public of sex offenders</a:t>
            </a:r>
          </a:p>
          <a:p>
            <a:pPr lvl="0"/>
            <a:r>
              <a:rPr lang="en-US" dirty="0"/>
              <a:t>Preventing terrorism</a:t>
            </a:r>
          </a:p>
          <a:p>
            <a:endParaRPr lang="en-US" dirty="0"/>
          </a:p>
        </p:txBody>
      </p:sp>
      <p:pic>
        <p:nvPicPr>
          <p:cNvPr id="4" name="Picture 3"/>
          <p:cNvPicPr>
            <a:picLocks noChangeAspect="1"/>
          </p:cNvPicPr>
          <p:nvPr/>
        </p:nvPicPr>
        <p:blipFill>
          <a:blip r:embed="rId2"/>
          <a:stretch>
            <a:fillRect/>
          </a:stretch>
        </p:blipFill>
        <p:spPr>
          <a:xfrm>
            <a:off x="4370270" y="3784677"/>
            <a:ext cx="3657600" cy="2444496"/>
          </a:xfrm>
          <a:prstGeom prst="rect">
            <a:avLst/>
          </a:prstGeom>
        </p:spPr>
      </p:pic>
    </p:spTree>
    <p:extLst>
      <p:ext uri="{BB962C8B-B14F-4D97-AF65-F5344CB8AC3E}">
        <p14:creationId xmlns:p14="http://schemas.microsoft.com/office/powerpoint/2010/main" val="403500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at Home</a:t>
            </a:r>
            <a:endParaRPr lang="en-US" dirty="0"/>
          </a:p>
        </p:txBody>
      </p:sp>
      <p:sp>
        <p:nvSpPr>
          <p:cNvPr id="3" name="Content Placeholder 2"/>
          <p:cNvSpPr>
            <a:spLocks noGrp="1"/>
          </p:cNvSpPr>
          <p:nvPr>
            <p:ph idx="1"/>
          </p:nvPr>
        </p:nvSpPr>
        <p:spPr/>
        <p:txBody>
          <a:bodyPr/>
          <a:lstStyle/>
          <a:p>
            <a:pPr lvl="0"/>
            <a:r>
              <a:rPr lang="en-US" dirty="0"/>
              <a:t>In general, a warrant is required before authorities may search a home.</a:t>
            </a:r>
          </a:p>
          <a:p>
            <a:pPr lvl="0"/>
            <a:r>
              <a:rPr lang="en-US" dirty="0"/>
              <a:t>Homosexual behavior among consenting adults in their own home is a protected privacy right.</a:t>
            </a:r>
          </a:p>
          <a:p>
            <a:endParaRPr lang="en-US" dirty="0"/>
          </a:p>
        </p:txBody>
      </p:sp>
      <p:pic>
        <p:nvPicPr>
          <p:cNvPr id="4" name="Picture 3"/>
          <p:cNvPicPr>
            <a:picLocks noChangeAspect="1"/>
          </p:cNvPicPr>
          <p:nvPr/>
        </p:nvPicPr>
        <p:blipFill>
          <a:blip r:embed="rId2"/>
          <a:stretch>
            <a:fillRect/>
          </a:stretch>
        </p:blipFill>
        <p:spPr>
          <a:xfrm>
            <a:off x="2743200" y="3705827"/>
            <a:ext cx="3657600" cy="2474976"/>
          </a:xfrm>
          <a:prstGeom prst="rect">
            <a:avLst/>
          </a:prstGeom>
        </p:spPr>
      </p:pic>
    </p:spTree>
    <p:extLst>
      <p:ext uri="{BB962C8B-B14F-4D97-AF65-F5344CB8AC3E}">
        <p14:creationId xmlns:p14="http://schemas.microsoft.com/office/powerpoint/2010/main" val="27975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at School</a:t>
            </a:r>
            <a:endParaRPr lang="en-US" dirty="0"/>
          </a:p>
        </p:txBody>
      </p:sp>
      <p:sp>
        <p:nvSpPr>
          <p:cNvPr id="3" name="Content Placeholder 2"/>
          <p:cNvSpPr>
            <a:spLocks noGrp="1"/>
          </p:cNvSpPr>
          <p:nvPr>
            <p:ph idx="1"/>
          </p:nvPr>
        </p:nvSpPr>
        <p:spPr/>
        <p:txBody>
          <a:bodyPr>
            <a:normAutofit lnSpcReduction="10000"/>
          </a:bodyPr>
          <a:lstStyle/>
          <a:p>
            <a:pPr lvl="0"/>
            <a:r>
              <a:rPr lang="en-US" dirty="0"/>
              <a:t>Privacy at school exists, but the right is more limited.</a:t>
            </a:r>
          </a:p>
          <a:p>
            <a:pPr lvl="0"/>
            <a:r>
              <a:rPr lang="en-US" dirty="0"/>
              <a:t>Desks and lockers can be searched, because they belong to the school.</a:t>
            </a:r>
          </a:p>
          <a:p>
            <a:pPr lvl="0"/>
            <a:r>
              <a:rPr lang="en-US" dirty="0"/>
              <a:t>Schools may search other student property with a “reasonable suspicion of wrongdoing.”</a:t>
            </a:r>
          </a:p>
          <a:p>
            <a:pPr lvl="0"/>
            <a:r>
              <a:rPr lang="en-US" dirty="0"/>
              <a:t>Students who are 18 have the right to see their high school and college records.</a:t>
            </a:r>
          </a:p>
          <a:p>
            <a:pPr lvl="0"/>
            <a:r>
              <a:rPr lang="en-US" dirty="0"/>
              <a:t>Parents have a right to see students’ records.</a:t>
            </a:r>
          </a:p>
          <a:p>
            <a:endParaRPr lang="en-US" dirty="0"/>
          </a:p>
        </p:txBody>
      </p:sp>
    </p:spTree>
    <p:extLst>
      <p:ext uri="{BB962C8B-B14F-4D97-AF65-F5344CB8AC3E}">
        <p14:creationId xmlns:p14="http://schemas.microsoft.com/office/powerpoint/2010/main" val="90075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Gathering</a:t>
            </a:r>
            <a:endParaRPr lang="en-US" dirty="0"/>
          </a:p>
        </p:txBody>
      </p:sp>
      <p:sp>
        <p:nvSpPr>
          <p:cNvPr id="3" name="Content Placeholder 2"/>
          <p:cNvSpPr>
            <a:spLocks noGrp="1"/>
          </p:cNvSpPr>
          <p:nvPr>
            <p:ph idx="1"/>
          </p:nvPr>
        </p:nvSpPr>
        <p:spPr/>
        <p:txBody>
          <a:bodyPr/>
          <a:lstStyle/>
          <a:p>
            <a:pPr lvl="0"/>
            <a:r>
              <a:rPr lang="en-US" dirty="0"/>
              <a:t>The right of privacy does not protect checks or deposit slips.</a:t>
            </a:r>
          </a:p>
          <a:p>
            <a:pPr lvl="0"/>
            <a:r>
              <a:rPr lang="en-US" dirty="0"/>
              <a:t>The Privacy Act of 1974 prevents the unauthorized release of medical, financial, criminal, and employment records.</a:t>
            </a:r>
          </a:p>
          <a:p>
            <a:pPr lvl="0"/>
            <a:r>
              <a:rPr lang="en-US" dirty="0"/>
              <a:t>In general, the privacy of work and school computers (including folders and emails) is not protected.</a:t>
            </a:r>
          </a:p>
          <a:p>
            <a:endParaRPr lang="en-US" dirty="0"/>
          </a:p>
        </p:txBody>
      </p:sp>
    </p:spTree>
    <p:extLst>
      <p:ext uri="{BB962C8B-B14F-4D97-AF65-F5344CB8AC3E}">
        <p14:creationId xmlns:p14="http://schemas.microsoft.com/office/powerpoint/2010/main" val="3757367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TotalTime>
  <Words>352</Words>
  <Application>Microsoft Macintosh PowerPoint</Application>
  <PresentationFormat>On-screen Show (4:3)</PresentationFormat>
  <Paragraphs>37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Breeze</vt:lpstr>
      <vt:lpstr>The Right of Privacy</vt:lpstr>
      <vt:lpstr>The Constitution</vt:lpstr>
      <vt:lpstr>Privacy and Amendments</vt:lpstr>
      <vt:lpstr>Privacy and Amendments</vt:lpstr>
      <vt:lpstr>Conflicting Rights</vt:lpstr>
      <vt:lpstr>Privacy and Conflicting Interests</vt:lpstr>
      <vt:lpstr>Privacy at Home</vt:lpstr>
      <vt:lpstr>Privacy at School</vt:lpstr>
      <vt:lpstr>Information Gathering</vt:lpstr>
      <vt:lpstr>Abortion</vt:lpstr>
      <vt:lpstr>Abortion</vt:lpstr>
    </vt:vector>
  </TitlesOfParts>
  <Company>Cherry Creek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of Privacy</dc:title>
  <dc:creator>Karen Waples</dc:creator>
  <cp:lastModifiedBy>David Knoeckel</cp:lastModifiedBy>
  <cp:revision>2</cp:revision>
  <dcterms:created xsi:type="dcterms:W3CDTF">2012-09-11T20:20:48Z</dcterms:created>
  <dcterms:modified xsi:type="dcterms:W3CDTF">2016-10-31T13:39:54Z</dcterms:modified>
</cp:coreProperties>
</file>