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82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3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4" r:id="rId30"/>
    <p:sldId id="285" r:id="rId31"/>
    <p:sldId id="286" r:id="rId32"/>
    <p:sldId id="287" r:id="rId33"/>
    <p:sldId id="292" r:id="rId34"/>
    <p:sldId id="293" r:id="rId35"/>
    <p:sldId id="294" r:id="rId36"/>
    <p:sldId id="290" r:id="rId37"/>
    <p:sldId id="288" r:id="rId38"/>
    <p:sldId id="291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141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A14F1-E53F-4FD6-97D8-8C0B39B13102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4F7E7-45C6-418E-8204-18240E8DD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83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B553AC-C497-3445-83CA-7168E1C94D67}" type="slidenum">
              <a:rPr lang="en-US"/>
              <a:pPr/>
              <a:t>39</a:t>
            </a:fld>
            <a:endParaRPr lang="en-US"/>
          </a:p>
        </p:txBody>
      </p:sp>
      <p:sp>
        <p:nvSpPr>
          <p:cNvPr id="368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68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33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3C3376-7BCA-3542-BFB4-FB8245E0914C}" type="slidenum">
              <a:rPr lang="en-US"/>
              <a:pPr/>
              <a:t>48</a:t>
            </a:fld>
            <a:endParaRPr lang="en-US"/>
          </a:p>
        </p:txBody>
      </p:sp>
      <p:sp>
        <p:nvSpPr>
          <p:cNvPr id="460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38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E5F2A0-8B61-D840-87FF-F87623E1C6A5}" type="slidenum">
              <a:rPr lang="en-US"/>
              <a:pPr/>
              <a:t>49</a:t>
            </a:fld>
            <a:endParaRPr lang="en-US"/>
          </a:p>
        </p:txBody>
      </p:sp>
      <p:sp>
        <p:nvSpPr>
          <p:cNvPr id="471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43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9156D2-F8C8-3F4F-8DC2-6541B3C7C447}" type="slidenum">
              <a:rPr lang="en-US"/>
              <a:pPr/>
              <a:t>50</a:t>
            </a:fld>
            <a:endParaRPr lang="en-US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13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A271F7-6EDA-3341-8D09-AD4CE4327FA7}" type="slidenum">
              <a:rPr lang="en-US"/>
              <a:pPr/>
              <a:t>51</a:t>
            </a:fld>
            <a:endParaRPr lang="en-US"/>
          </a:p>
        </p:txBody>
      </p:sp>
      <p:sp>
        <p:nvSpPr>
          <p:cNvPr id="491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91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85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FE6DCDC-3965-124F-AAD8-AAD734FAD9C7}" type="slidenum">
              <a:rPr lang="en-US"/>
              <a:pPr/>
              <a:t>40</a:t>
            </a:fld>
            <a:endParaRPr lang="en-US"/>
          </a:p>
        </p:txBody>
      </p:sp>
      <p:sp>
        <p:nvSpPr>
          <p:cNvPr id="389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89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55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76F646-B13B-0F43-BC77-322E0670F155}" type="slidenum">
              <a:rPr lang="en-US"/>
              <a:pPr/>
              <a:t>41</a:t>
            </a:fld>
            <a:endParaRPr lang="en-US"/>
          </a:p>
        </p:txBody>
      </p:sp>
      <p:sp>
        <p:nvSpPr>
          <p:cNvPr id="378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78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1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0AFDA1-C17F-E545-A582-86C75875A3D6}" type="slidenum">
              <a:rPr lang="en-US"/>
              <a:pPr/>
              <a:t>42</a:t>
            </a:fld>
            <a:endParaRPr lang="en-US"/>
          </a:p>
        </p:txBody>
      </p:sp>
      <p:sp>
        <p:nvSpPr>
          <p:cNvPr id="399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99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9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E73C7C-02DC-2F41-9AA4-414F7D11F6CA}" type="slidenum">
              <a:rPr lang="en-US"/>
              <a:pPr/>
              <a:t>43</a:t>
            </a:fld>
            <a:endParaRPr lang="en-US"/>
          </a:p>
        </p:txBody>
      </p:sp>
      <p:sp>
        <p:nvSpPr>
          <p:cNvPr id="409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76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1D1C3E-0B62-0C41-8279-CED38A12FA37}" type="slidenum">
              <a:rPr lang="en-US"/>
              <a:pPr/>
              <a:t>44</a:t>
            </a:fld>
            <a:endParaRPr lang="en-US"/>
          </a:p>
        </p:txBody>
      </p:sp>
      <p:sp>
        <p:nvSpPr>
          <p:cNvPr id="419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19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81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29D770-0FFC-B844-B832-E6EF04684736}" type="slidenum">
              <a:rPr lang="en-US"/>
              <a:pPr/>
              <a:t>45</a:t>
            </a:fld>
            <a:endParaRPr lang="en-US"/>
          </a:p>
        </p:txBody>
      </p:sp>
      <p:sp>
        <p:nvSpPr>
          <p:cNvPr id="430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30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79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E90953-FA52-D04C-BDB1-971F07F552BF}" type="slidenum">
              <a:rPr lang="en-US"/>
              <a:pPr/>
              <a:t>46</a:t>
            </a:fld>
            <a:endParaRPr lang="en-US"/>
          </a:p>
        </p:txBody>
      </p:sp>
      <p:sp>
        <p:nvSpPr>
          <p:cNvPr id="440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40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1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D44E31-8641-9546-9BA9-2535FA7AE631}" type="slidenum">
              <a:rPr lang="en-US"/>
              <a:pPr/>
              <a:t>47</a:t>
            </a:fld>
            <a:endParaRPr lang="en-US"/>
          </a:p>
        </p:txBody>
      </p:sp>
      <p:sp>
        <p:nvSpPr>
          <p:cNvPr id="450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50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90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9E35-9CF8-A341-B4BD-EEF584DF321F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C76CF-3D91-584A-A11E-365FD004E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5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9E35-9CF8-A341-B4BD-EEF584DF321F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C76CF-3D91-584A-A11E-365FD004E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04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9E35-9CF8-A341-B4BD-EEF584DF321F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C76CF-3D91-584A-A11E-365FD004E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40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632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309B1145-A98C-6F4F-9644-672B460DEB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1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9E35-9CF8-A341-B4BD-EEF584DF321F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C76CF-3D91-584A-A11E-365FD004E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13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9E35-9CF8-A341-B4BD-EEF584DF321F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C76CF-3D91-584A-A11E-365FD004E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1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9E35-9CF8-A341-B4BD-EEF584DF321F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C76CF-3D91-584A-A11E-365FD004E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27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9E35-9CF8-A341-B4BD-EEF584DF321F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C76CF-3D91-584A-A11E-365FD004E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8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9E35-9CF8-A341-B4BD-EEF584DF321F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C76CF-3D91-584A-A11E-365FD004E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9E35-9CF8-A341-B4BD-EEF584DF321F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C76CF-3D91-584A-A11E-365FD004E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81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9E35-9CF8-A341-B4BD-EEF584DF321F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C76CF-3D91-584A-A11E-365FD004E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2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9E35-9CF8-A341-B4BD-EEF584DF321F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C76CF-3D91-584A-A11E-365FD004E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47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9E35-9CF8-A341-B4BD-EEF584DF321F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C76CF-3D91-584A-A11E-365FD004E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1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www.youtube.com/watch?v=9SFsAqqN7fU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Principate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Rome After Gaius Julius Caesar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12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Joined Caesar in Spain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Stayed with Caesar in his tent, rode home with him, and learned a substantial amount about Caesar on the trip home</a:t>
            </a:r>
          </a:p>
          <a:p>
            <a:r>
              <a:rPr lang="en-US" dirty="0" smtClean="0"/>
              <a:t>Back in Rome, He acted more or less as Caesar’s secretary.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05083"/>
            <a:ext cx="4396424" cy="293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9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Caesar’s New Will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Posthumous Adoption and put in charge of family and fortune</a:t>
            </a:r>
          </a:p>
          <a:p>
            <a:endParaRPr lang="en-US" dirty="0"/>
          </a:p>
          <a:p>
            <a:r>
              <a:rPr lang="en-US" dirty="0" smtClean="0"/>
              <a:t>Stupid Brutus</a:t>
            </a:r>
            <a:endParaRPr lang="en-US" dirty="0"/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238" y="2970043"/>
            <a:ext cx="5438058" cy="357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25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Positioned in the East on the Ides of March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Mother wanted him to lay low</a:t>
            </a:r>
          </a:p>
          <a:p>
            <a:r>
              <a:rPr lang="en-US" dirty="0" smtClean="0"/>
              <a:t>Octavian urged by his friends to seize the legions positioned for the Parthian invasion and march on </a:t>
            </a:r>
            <a:r>
              <a:rPr lang="en-US" dirty="0"/>
              <a:t>R</a:t>
            </a:r>
            <a:r>
              <a:rPr lang="en-US" dirty="0" smtClean="0"/>
              <a:t>ome..</a:t>
            </a:r>
          </a:p>
          <a:p>
            <a:r>
              <a:rPr lang="en-US" dirty="0" smtClean="0"/>
              <a:t>He was too smart for either of those..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2119005"/>
            <a:ext cx="4658954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Octavian Returned to Italy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Approached more legions in Italy who warmly welcomed him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68" y="2915673"/>
            <a:ext cx="5138131" cy="380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Liberators Chased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Antony gave away Caesars estate and enraged the masses against the liberators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657" y="2434749"/>
            <a:ext cx="4345817" cy="330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0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Octavian (Gaius Julius Caesar </a:t>
            </a:r>
            <a:r>
              <a:rPr lang="en-US" dirty="0" err="1" smtClean="0"/>
              <a:t>Octavianus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Became GJC </a:t>
            </a:r>
            <a:r>
              <a:rPr lang="mr-IN" dirty="0" smtClean="0"/>
              <a:t>–</a:t>
            </a:r>
            <a:r>
              <a:rPr lang="en-US" dirty="0" smtClean="0"/>
              <a:t> not Octavian</a:t>
            </a:r>
          </a:p>
          <a:p>
            <a:r>
              <a:rPr lang="en-US" dirty="0" smtClean="0"/>
              <a:t>Legions accepted him because of his new name and because Antony acted benevolently to the assassins</a:t>
            </a:r>
            <a:r>
              <a:rPr lang="mr-IN" dirty="0" smtClean="0"/>
              <a:t>…</a:t>
            </a:r>
            <a:r>
              <a:rPr lang="en-US" dirty="0" smtClean="0"/>
              <a:t> forgiveness for Caesar’s legislation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177" y="1600199"/>
            <a:ext cx="4752975" cy="324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8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Turned his Vets against Antony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Antony forced to abandon any negotiations with Senate, and side with Octavian</a:t>
            </a:r>
          </a:p>
          <a:p>
            <a:r>
              <a:rPr lang="en-US" dirty="0" smtClean="0"/>
              <a:t>Antony Forced many of the conspirators out Rome in exile</a:t>
            </a:r>
          </a:p>
          <a:p>
            <a:r>
              <a:rPr lang="en-US" dirty="0" smtClean="0"/>
              <a:t>Proconsul in Gaul </a:t>
            </a:r>
            <a:r>
              <a:rPr lang="mr-IN" dirty="0" smtClean="0"/>
              <a:t>–</a:t>
            </a:r>
            <a:r>
              <a:rPr lang="en-US" dirty="0" smtClean="0"/>
              <a:t> stealing from Brutus, a conspirator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71" y="1600200"/>
            <a:ext cx="4306529" cy="46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4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GOING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Cicero against Antony</a:t>
            </a:r>
          </a:p>
          <a:p>
            <a:pPr lvl="1"/>
            <a:r>
              <a:rPr lang="en-US" dirty="0" smtClean="0"/>
              <a:t>The Philippics </a:t>
            </a:r>
            <a:r>
              <a:rPr lang="mr-IN" dirty="0" smtClean="0"/>
              <a:t>–</a:t>
            </a:r>
            <a:r>
              <a:rPr lang="en-US" dirty="0" smtClean="0"/>
              <a:t> Enemy of State</a:t>
            </a:r>
          </a:p>
          <a:p>
            <a:r>
              <a:rPr lang="en-US" dirty="0" smtClean="0"/>
              <a:t>Cicero Pro- Octavian</a:t>
            </a:r>
          </a:p>
          <a:p>
            <a:pPr lvl="1"/>
            <a:r>
              <a:rPr lang="en-US" dirty="0" smtClean="0"/>
              <a:t>Didn’t really like him, but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Antony marches against Brutus</a:t>
            </a:r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95800" y="57457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“The young man should be praised, honored, and exalted.”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452" y="1676717"/>
            <a:ext cx="27336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3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Antony vs. D. Brutus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Senate and Consuls (</a:t>
            </a:r>
            <a:r>
              <a:rPr lang="en-US" dirty="0" err="1" smtClean="0"/>
              <a:t>Hirtius</a:t>
            </a:r>
            <a:r>
              <a:rPr lang="en-US" dirty="0" smtClean="0"/>
              <a:t> and </a:t>
            </a:r>
            <a:r>
              <a:rPr lang="en-US" dirty="0" err="1" smtClean="0"/>
              <a:t>Pansa</a:t>
            </a:r>
            <a:r>
              <a:rPr lang="mr-IN" dirty="0" smtClean="0"/>
              <a:t>…</a:t>
            </a:r>
            <a:r>
              <a:rPr lang="en-US" dirty="0" smtClean="0"/>
              <a:t> who loved Caesar) vs. Antony</a:t>
            </a:r>
          </a:p>
          <a:p>
            <a:r>
              <a:rPr lang="en-US" dirty="0" smtClean="0"/>
              <a:t>Octavian </a:t>
            </a:r>
            <a:r>
              <a:rPr lang="mr-IN" dirty="0" smtClean="0"/>
              <a:t>–</a:t>
            </a:r>
            <a:r>
              <a:rPr lang="en-US" dirty="0" smtClean="0"/>
              <a:t> all private power, but wasn’t even 20</a:t>
            </a:r>
            <a:r>
              <a:rPr lang="mr-IN" dirty="0" smtClean="0"/>
              <a:t>…</a:t>
            </a:r>
            <a:r>
              <a:rPr lang="en-US" dirty="0" smtClean="0"/>
              <a:t> received position as pro-praetor (Senate had to)</a:t>
            </a:r>
          </a:p>
          <a:p>
            <a:r>
              <a:rPr lang="en-US" dirty="0" smtClean="0"/>
              <a:t>Went north, to fight AGAINST Antony, who was fighting AGAINST an assassin</a:t>
            </a:r>
            <a:r>
              <a:rPr lang="mr-IN" dirty="0" smtClean="0"/>
              <a:t>…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WTF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586" y="2433586"/>
            <a:ext cx="3721287" cy="285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9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09612"/>
            <a:ext cx="762000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93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after the Assassination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Liberators did not restore the Republic, as they had hoped</a:t>
            </a:r>
          </a:p>
          <a:p>
            <a:pPr lvl="1"/>
            <a:r>
              <a:rPr lang="en-US" dirty="0" smtClean="0"/>
              <a:t>Instead, they got rid of the one person who had brought order to the Roman World</a:t>
            </a:r>
          </a:p>
          <a:p>
            <a:pPr lvl="1"/>
            <a:r>
              <a:rPr lang="en-US" dirty="0" smtClean="0"/>
              <a:t>Instead of strengthening the republic, they more quickly brought about its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61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at Forum </a:t>
            </a:r>
            <a:r>
              <a:rPr lang="en-US" dirty="0" err="1" smtClean="0"/>
              <a:t>Gallorum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Pansa</a:t>
            </a:r>
            <a:r>
              <a:rPr lang="en-US" dirty="0" smtClean="0"/>
              <a:t> marched north, Octavian and </a:t>
            </a:r>
            <a:r>
              <a:rPr lang="en-US" dirty="0" err="1" smtClean="0"/>
              <a:t>Hirtius</a:t>
            </a:r>
            <a:r>
              <a:rPr lang="en-US" dirty="0" smtClean="0"/>
              <a:t>, as well, but separately</a:t>
            </a:r>
          </a:p>
          <a:p>
            <a:r>
              <a:rPr lang="en-US" dirty="0" smtClean="0"/>
              <a:t>Antony decided to attack the divided troops before they could meet</a:t>
            </a:r>
          </a:p>
          <a:p>
            <a:r>
              <a:rPr lang="en-US" dirty="0" smtClean="0"/>
              <a:t>Antony crushed </a:t>
            </a:r>
            <a:r>
              <a:rPr lang="en-US" dirty="0" err="1" smtClean="0"/>
              <a:t>Pansa’s</a:t>
            </a:r>
            <a:r>
              <a:rPr lang="en-US" dirty="0" smtClean="0"/>
              <a:t> troops, including injuring </a:t>
            </a:r>
            <a:r>
              <a:rPr lang="en-US" dirty="0" err="1" smtClean="0"/>
              <a:t>Pansa</a:t>
            </a:r>
            <a:endParaRPr lang="en-US" dirty="0" smtClean="0"/>
          </a:p>
          <a:p>
            <a:pPr lvl="1"/>
            <a:r>
              <a:rPr lang="en-US" dirty="0" smtClean="0"/>
              <a:t>Attacked by </a:t>
            </a:r>
            <a:r>
              <a:rPr lang="en-US" dirty="0" err="1" smtClean="0"/>
              <a:t>Hirtius</a:t>
            </a:r>
            <a:r>
              <a:rPr lang="en-US" dirty="0" smtClean="0"/>
              <a:t> when returning</a:t>
            </a:r>
          </a:p>
          <a:p>
            <a:pPr lvl="1"/>
            <a:r>
              <a:rPr lang="en-US" dirty="0" smtClean="0"/>
              <a:t>Octavian was</a:t>
            </a:r>
            <a:r>
              <a:rPr lang="mr-IN" dirty="0" smtClean="0"/>
              <a:t>…</a:t>
            </a:r>
            <a:r>
              <a:rPr lang="en-US" dirty="0" smtClean="0"/>
              <a:t> sick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97" y="1284799"/>
            <a:ext cx="4009103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15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happened to </a:t>
            </a:r>
            <a:r>
              <a:rPr lang="en-US" dirty="0" err="1" smtClean="0"/>
              <a:t>Hirtius</a:t>
            </a:r>
            <a:r>
              <a:rPr lang="en-US" dirty="0" smtClean="0"/>
              <a:t> and </a:t>
            </a:r>
            <a:r>
              <a:rPr lang="en-US" dirty="0" err="1" smtClean="0"/>
              <a:t>Pansa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Octavian bravely dragged </a:t>
            </a:r>
            <a:r>
              <a:rPr lang="en-US" dirty="0" err="1" smtClean="0"/>
              <a:t>Hirtius</a:t>
            </a:r>
            <a:r>
              <a:rPr lang="en-US" dirty="0" smtClean="0"/>
              <a:t>’ mortally wounded self out of the battle</a:t>
            </a:r>
            <a:r>
              <a:rPr lang="mr-IN" dirty="0" smtClean="0"/>
              <a:t>…</a:t>
            </a:r>
            <a:r>
              <a:rPr lang="en-US" dirty="0" smtClean="0"/>
              <a:t> OOORRRR</a:t>
            </a:r>
            <a:r>
              <a:rPr lang="mr-IN" dirty="0" smtClean="0"/>
              <a:t>…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Pansa</a:t>
            </a:r>
            <a:r>
              <a:rPr lang="en-US" dirty="0" smtClean="0"/>
              <a:t> died from wounds a few days later</a:t>
            </a:r>
            <a:r>
              <a:rPr lang="mr-IN" dirty="0" smtClean="0"/>
              <a:t>…</a:t>
            </a:r>
            <a:r>
              <a:rPr lang="en-US" dirty="0" smtClean="0"/>
              <a:t>poison?</a:t>
            </a:r>
          </a:p>
          <a:p>
            <a:r>
              <a:rPr lang="en-US" dirty="0" smtClean="0"/>
              <a:t>Regardless</a:t>
            </a:r>
            <a:r>
              <a:rPr lang="mr-IN" dirty="0" smtClean="0"/>
              <a:t>…</a:t>
            </a:r>
            <a:r>
              <a:rPr lang="en-US" dirty="0" smtClean="0"/>
              <a:t> 8 legions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5" y="1600200"/>
            <a:ext cx="4630802" cy="405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30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Octavian told Brutus, who he had just rescued, to cram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Brutus chased Antony with his troops</a:t>
            </a:r>
          </a:p>
          <a:p>
            <a:pPr lvl="1"/>
            <a:r>
              <a:rPr lang="en-US" dirty="0" smtClean="0"/>
              <a:t>Octavian refused to help him</a:t>
            </a:r>
          </a:p>
          <a:p>
            <a:r>
              <a:rPr lang="en-US" dirty="0" smtClean="0"/>
              <a:t>Antony met up with 11 legions (and Lepidus)</a:t>
            </a:r>
          </a:p>
          <a:p>
            <a:r>
              <a:rPr lang="en-US" dirty="0" smtClean="0"/>
              <a:t>Octavian had 8 legions</a:t>
            </a:r>
          </a:p>
          <a:p>
            <a:r>
              <a:rPr lang="en-US" dirty="0" smtClean="0"/>
              <a:t>Brutus had soiled his pants</a:t>
            </a:r>
            <a:r>
              <a:rPr lang="mr-IN" dirty="0" smtClean="0"/>
              <a:t>…</a:t>
            </a:r>
            <a:r>
              <a:rPr lang="en-US" dirty="0" smtClean="0"/>
              <a:t> he died and his head was sent to Antony by Gallic Tribes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567" y="1498682"/>
            <a:ext cx="2949677" cy="446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23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Consulship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Octavian asked to be made consul</a:t>
            </a:r>
          </a:p>
          <a:p>
            <a:r>
              <a:rPr lang="en-US" dirty="0" smtClean="0"/>
              <a:t>The Senate said no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99" y="2174003"/>
            <a:ext cx="4199162" cy="359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3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Consulship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Octavian asked to be made consul</a:t>
            </a:r>
          </a:p>
          <a:p>
            <a:r>
              <a:rPr lang="en-US" dirty="0" smtClean="0"/>
              <a:t>The Senate said no</a:t>
            </a:r>
          </a:p>
          <a:p>
            <a:r>
              <a:rPr lang="en-US" dirty="0" smtClean="0"/>
              <a:t>So he took an army to Rome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56" y="3972386"/>
            <a:ext cx="36195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Consulship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Octavian asked to be made consul</a:t>
            </a:r>
          </a:p>
          <a:p>
            <a:r>
              <a:rPr lang="en-US" dirty="0" smtClean="0"/>
              <a:t>The Senate said no</a:t>
            </a:r>
          </a:p>
          <a:p>
            <a:r>
              <a:rPr lang="en-US" dirty="0" smtClean="0"/>
              <a:t>So he took an army to Rome</a:t>
            </a:r>
          </a:p>
          <a:p>
            <a:r>
              <a:rPr lang="en-US" dirty="0" smtClean="0"/>
              <a:t>So the Senate said Okay!</a:t>
            </a:r>
            <a:endParaRPr lang="en-US" dirty="0"/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61" y="2473939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21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Mutual Interests Brings enemies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43 BC </a:t>
            </a:r>
            <a:r>
              <a:rPr lang="mr-IN" dirty="0" smtClean="0"/>
              <a:t>–</a:t>
            </a:r>
            <a:r>
              <a:rPr lang="en-US" dirty="0" smtClean="0"/>
              <a:t> Formation of the “Commission of three for Ordering the State or</a:t>
            </a:r>
            <a:r>
              <a:rPr lang="mr-IN" dirty="0" smtClean="0"/>
              <a:t>…</a:t>
            </a:r>
            <a:r>
              <a:rPr lang="en-US" dirty="0" smtClean="0"/>
              <a:t>.?”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84" y="3189136"/>
            <a:ext cx="5552768" cy="341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4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Second Triumvirate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Antony and Octavian</a:t>
            </a:r>
          </a:p>
          <a:p>
            <a:pPr lvl="1"/>
            <a:r>
              <a:rPr lang="en-US" dirty="0" smtClean="0"/>
              <a:t>And Lepidus I suppose</a:t>
            </a:r>
          </a:p>
          <a:p>
            <a:r>
              <a:rPr lang="en-US" dirty="0" smtClean="0"/>
              <a:t>Goal number one </a:t>
            </a:r>
            <a:r>
              <a:rPr lang="mr-IN" dirty="0" smtClean="0"/>
              <a:t>–</a:t>
            </a:r>
            <a:r>
              <a:rPr lang="en-US" dirty="0" smtClean="0"/>
              <a:t> Kill Cassius and Brutus</a:t>
            </a:r>
          </a:p>
          <a:p>
            <a:r>
              <a:rPr lang="en-US" dirty="0" smtClean="0"/>
              <a:t>Needed funding for armies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79" y="4269658"/>
            <a:ext cx="5112133" cy="282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17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1143000"/>
          </a:xfrm>
        </p:spPr>
        <p:txBody>
          <a:bodyPr/>
          <a:lstStyle/>
          <a:p>
            <a:r>
              <a:rPr lang="en-US" dirty="0" smtClean="0"/>
              <a:t>PROSCRIPTIONS!!!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Multiple benefits </a:t>
            </a:r>
            <a:r>
              <a:rPr lang="mr-IN" dirty="0" smtClean="0"/>
              <a:t>–</a:t>
            </a:r>
            <a:r>
              <a:rPr lang="en-US" dirty="0" smtClean="0"/>
              <a:t> People not given </a:t>
            </a:r>
            <a:r>
              <a:rPr lang="en-US" dirty="0" err="1" smtClean="0"/>
              <a:t>clementia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Instead, the people hated were listed, their lives and property forfeited</a:t>
            </a:r>
          </a:p>
          <a:p>
            <a:r>
              <a:rPr lang="en-US" dirty="0" smtClean="0"/>
              <a:t>Cicero = persona non gratis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74" y="1417638"/>
            <a:ext cx="4336026" cy="517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07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Philippi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7" y="1145944"/>
            <a:ext cx="724852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54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 Replacement Available</a:t>
            </a:r>
            <a:r>
              <a:rPr lang="mr-IN" dirty="0" smtClean="0"/>
              <a:t>…</a:t>
            </a:r>
            <a:r>
              <a:rPr lang="en-US" dirty="0" smtClean="0"/>
              <a:t> Kind 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Antony fled, disguised as a slave</a:t>
            </a:r>
          </a:p>
          <a:p>
            <a:pPr lvl="1"/>
            <a:r>
              <a:rPr lang="en-US" dirty="0" smtClean="0"/>
              <a:t>Came back (as legal consul) as few days later when it was clear he was not a target of assassination</a:t>
            </a:r>
          </a:p>
          <a:p>
            <a:pPr lvl="1"/>
            <a:r>
              <a:rPr lang="en-US" dirty="0" smtClean="0"/>
              <a:t>He should have been</a:t>
            </a:r>
            <a:r>
              <a:rPr lang="mr-IN" dirty="0" smtClean="0"/>
              <a:t>…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3" y="1576646"/>
            <a:ext cx="4366953" cy="495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1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Rome Divided</a:t>
            </a:r>
            <a:endParaRPr lang="en-US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179" y="1645920"/>
            <a:ext cx="3279642" cy="477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338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Triumvirate Secured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 secure the triumvirate, Octavian married his sister, Octavia, to Marc Antony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76" y="1906472"/>
            <a:ext cx="3998904" cy="475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186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Octavian in 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While in Rome, Octavian has a daughter (Julia – why not Octavia?) by his first wife, whom he divorces</a:t>
            </a:r>
          </a:p>
          <a:p>
            <a:r>
              <a:rPr lang="en-US" dirty="0" smtClean="0"/>
              <a:t>Remarries a woman named Livia (who has a son named Tiberius**)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589" y="1906415"/>
            <a:ext cx="4075661" cy="407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395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Sneaky Octavian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Octavian and Lepidus faced an enemy in </a:t>
            </a:r>
            <a:r>
              <a:rPr lang="en-US" dirty="0" err="1" smtClean="0"/>
              <a:t>Sextus</a:t>
            </a:r>
            <a:r>
              <a:rPr lang="en-US" dirty="0" smtClean="0"/>
              <a:t> </a:t>
            </a:r>
            <a:r>
              <a:rPr lang="en-US" dirty="0" err="1" smtClean="0"/>
              <a:t>Pompeius</a:t>
            </a:r>
            <a:r>
              <a:rPr lang="en-US" dirty="0" smtClean="0"/>
              <a:t> (son of Pompey)</a:t>
            </a:r>
          </a:p>
          <a:p>
            <a:r>
              <a:rPr lang="en-US" dirty="0" smtClean="0"/>
              <a:t>They required more ships and asked Antony to make a donation of 120 ships</a:t>
            </a:r>
          </a:p>
          <a:p>
            <a:r>
              <a:rPr lang="en-US" dirty="0" smtClean="0"/>
              <a:t>He agreed, in return for 20,000 of Octavian’s troops</a:t>
            </a:r>
          </a:p>
          <a:p>
            <a:pPr lvl="1"/>
            <a:r>
              <a:rPr lang="en-US" dirty="0" smtClean="0"/>
              <a:t>He sent 2,000…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755" y="1600200"/>
            <a:ext cx="4336473" cy="433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13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Goodbye Lepidus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After killing </a:t>
            </a:r>
            <a:r>
              <a:rPr lang="en-US" dirty="0" err="1" smtClean="0"/>
              <a:t>Pompeius</a:t>
            </a:r>
            <a:r>
              <a:rPr lang="en-US" dirty="0" smtClean="0"/>
              <a:t>, Lepidus made a bid for power in Sicily… </a:t>
            </a:r>
          </a:p>
          <a:p>
            <a:pPr lvl="1"/>
            <a:r>
              <a:rPr lang="en-US" dirty="0" smtClean="0"/>
              <a:t>It didn’t work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70" y="2998124"/>
            <a:ext cx="4812809" cy="320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71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Dammit Cleopatra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022" y="1190106"/>
            <a:ext cx="3737956" cy="560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26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Donations of Alexandria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Clad in royal garb, from a gold throne Antony threw some fierce shade</a:t>
            </a:r>
          </a:p>
          <a:p>
            <a:pPr lvl="1"/>
            <a:r>
              <a:rPr lang="en-US" dirty="0" err="1" smtClean="0"/>
              <a:t>Caesarion</a:t>
            </a:r>
            <a:r>
              <a:rPr lang="en-US" dirty="0" smtClean="0"/>
              <a:t> is true heir</a:t>
            </a:r>
          </a:p>
          <a:p>
            <a:pPr lvl="1"/>
            <a:r>
              <a:rPr lang="en-US" dirty="0" smtClean="0"/>
              <a:t>Children by Cleopatra given Roman lands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177" y="2528708"/>
            <a:ext cx="4468623" cy="3207073"/>
          </a:xfrm>
        </p:spPr>
      </p:pic>
    </p:spTree>
    <p:extLst>
      <p:ext uri="{BB962C8B-B14F-4D97-AF65-F5344CB8AC3E}">
        <p14:creationId xmlns:p14="http://schemas.microsoft.com/office/powerpoint/2010/main" val="26879728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32 BC – Not Good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Marc Antony officially divorces Octavia</a:t>
            </a:r>
          </a:p>
          <a:p>
            <a:r>
              <a:rPr lang="en-US" dirty="0" smtClean="0"/>
              <a:t>Octavian to the rescue!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85" y="2915949"/>
            <a:ext cx="7873884" cy="343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705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Actium – Sept 2, 31 BC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climactic showdown between the Octavian and </a:t>
            </a:r>
            <a:r>
              <a:rPr lang="en-US" dirty="0" err="1" smtClean="0"/>
              <a:t>Antonian</a:t>
            </a:r>
            <a:r>
              <a:rPr lang="en-US" dirty="0" smtClean="0"/>
              <a:t> forces took place at Actium, in Greece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7" y="2704465"/>
            <a:ext cx="4023360" cy="360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596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4281"/>
            <a:ext cx="8228160" cy="1062720"/>
          </a:xfrm>
          <a:ln/>
        </p:spPr>
        <p:txBody>
          <a:bodyPr vert="horz" lIns="91440" tIns="35202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Aftermath of the Battle of Actium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521"/>
            <a:ext cx="8228160" cy="4443840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After pursuing Antony and Cleopatra to Egypt where the two eventually killed themselves, Octavian was left in sole control of the Roman World</a:t>
            </a:r>
          </a:p>
          <a:p>
            <a:pPr marL="391686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626" y="3307852"/>
            <a:ext cx="5916493" cy="332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6214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“liberators,” were, just a few days later, chased out of Rome by the common people who had loved Julius Caesar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14" y="3748700"/>
            <a:ext cx="4789913" cy="265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21" y="415080"/>
            <a:ext cx="3638880" cy="559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281" y="415081"/>
            <a:ext cx="4249440" cy="548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2314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961"/>
            <a:ext cx="8228160" cy="1144800"/>
          </a:xfrm>
          <a:ln/>
        </p:spPr>
        <p:txBody>
          <a:bodyPr vert="horz" lIns="91440" tIns="35202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Comparing Octavian to Caesar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521"/>
            <a:ext cx="4014720" cy="4525920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903"/>
              <a:t>Similarities</a:t>
            </a:r>
          </a:p>
          <a:p>
            <a:pPr marL="783372" lvl="1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540"/>
              <a:t>Both loved by the people</a:t>
            </a:r>
          </a:p>
          <a:p>
            <a:pPr marL="783372" lvl="1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540"/>
              <a:t>Control MASSIVE army</a:t>
            </a:r>
          </a:p>
          <a:p>
            <a:pPr marL="783372" lvl="1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540"/>
              <a:t>Eliminated military threats</a:t>
            </a:r>
          </a:p>
          <a:p>
            <a:pPr marL="783372" lvl="1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n-US" sz="254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672801" y="1604520"/>
            <a:ext cx="4014720" cy="4561920"/>
          </a:xfrm>
          <a:ln/>
        </p:spPr>
        <p:txBody>
          <a:bodyPr>
            <a:normAutofit lnSpcReduction="10000"/>
          </a:bodyPr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903"/>
              <a:t>Differences</a:t>
            </a:r>
          </a:p>
          <a:p>
            <a:pPr marL="783372" lvl="1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540"/>
              <a:t>Caesar practiced </a:t>
            </a:r>
            <a:r>
              <a:rPr lang="en-US" sz="2540" i="1"/>
              <a:t>clementia</a:t>
            </a:r>
          </a:p>
          <a:p>
            <a:pPr marL="783372" lvl="1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540"/>
              <a:t> Augustus truly eliminated ALL threat</a:t>
            </a:r>
          </a:p>
          <a:p>
            <a:pPr marL="783372" lvl="1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540"/>
              <a:t>Caesar = lots of remaining Republican Sentiment</a:t>
            </a:r>
          </a:p>
          <a:p>
            <a:pPr marL="783372" lvl="1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540"/>
              <a:t>31 BC – different memories for active political families</a:t>
            </a:r>
          </a:p>
        </p:txBody>
      </p:sp>
    </p:spTree>
    <p:extLst>
      <p:ext uri="{BB962C8B-B14F-4D97-AF65-F5344CB8AC3E}">
        <p14:creationId xmlns:p14="http://schemas.microsoft.com/office/powerpoint/2010/main" val="9795907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4281"/>
            <a:ext cx="8228160" cy="1062720"/>
          </a:xfrm>
          <a:ln/>
        </p:spPr>
        <p:txBody>
          <a:bodyPr vert="horz" lIns="91440" tIns="35202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The Benefit of starting early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521"/>
            <a:ext cx="4014720" cy="4443840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903"/>
              <a:t>Octavian eliminated ALL threats by 30 BCE... at the age of 33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903"/>
              <a:t>He could not give up power... Rome would descend into chaos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903"/>
              <a:t>He could not name himself king... no one would accept that.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800" y="1185481"/>
            <a:ext cx="4216320" cy="524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8970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961"/>
            <a:ext cx="8228160" cy="1144800"/>
          </a:xfrm>
          <a:ln/>
        </p:spPr>
        <p:txBody>
          <a:bodyPr vert="horz" lIns="91440" tIns="35202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The First Settlement 27 BCE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521"/>
            <a:ext cx="4014720" cy="4842720"/>
          </a:xfrm>
          <a:ln/>
        </p:spPr>
        <p:txBody>
          <a:bodyPr>
            <a:normAutofit lnSpcReduction="10000"/>
          </a:bodyPr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903"/>
              <a:t>Octavian “gave up” all of his power in a public show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903"/>
              <a:t>This pleased the Senators, who BEGGED Octavian to retain control in certain provinces... the border provinces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903"/>
              <a:t>He received the title: Augustus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361" y="1244521"/>
            <a:ext cx="2855520" cy="502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5356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4281"/>
            <a:ext cx="8228160" cy="1062720"/>
          </a:xfrm>
          <a:ln/>
        </p:spPr>
        <p:txBody>
          <a:bodyPr vert="horz" lIns="91440" tIns="35202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Auctoritas Augusti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521"/>
            <a:ext cx="4014720" cy="4443840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903"/>
              <a:t>Except for times of Crisis, Augustus rarely held political offices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903"/>
              <a:t>He let the traditional workings of the Republic continue, with his authority being the guiding force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40" y="1451881"/>
            <a:ext cx="3525120" cy="499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8646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456481" y="273961"/>
            <a:ext cx="8228160" cy="585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602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/>
            <a:r>
              <a:rPr lang="en-US" sz="2903"/>
              <a:t>Augustus claimed that he found the city of Rome one of brick, and left it one of marble. </a:t>
            </a:r>
          </a:p>
        </p:txBody>
      </p:sp>
    </p:spTree>
    <p:extLst>
      <p:ext uri="{BB962C8B-B14F-4D97-AF65-F5344CB8AC3E}">
        <p14:creationId xmlns:p14="http://schemas.microsoft.com/office/powerpoint/2010/main" val="34541880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4281"/>
            <a:ext cx="8228160" cy="1062720"/>
          </a:xfrm>
          <a:ln/>
        </p:spPr>
        <p:txBody>
          <a:bodyPr vert="horz" lIns="91440" tIns="35202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The Pax Romana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521"/>
            <a:ext cx="4014720" cy="4443840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903"/>
              <a:t>During the period of his reign, Rome experienced an unprecedented flourishing of arts, architecture, and trade</a:t>
            </a:r>
          </a:p>
          <a:p>
            <a:pPr marL="391686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n-US" sz="2903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921" y="2033640"/>
            <a:ext cx="3683520" cy="335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0185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21" y="207720"/>
            <a:ext cx="8520480" cy="642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384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4281"/>
            <a:ext cx="8228160" cy="1062720"/>
          </a:xfrm>
          <a:ln/>
        </p:spPr>
        <p:txBody>
          <a:bodyPr vert="horz" lIns="91440" tIns="35202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Augustan Forum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41" y="1245961"/>
            <a:ext cx="7336800" cy="497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4012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4281"/>
            <a:ext cx="8228160" cy="1062720"/>
          </a:xfrm>
          <a:ln/>
        </p:spPr>
        <p:txBody>
          <a:bodyPr vert="horz" lIns="91440" tIns="35202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The Pantheon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0" y="1244520"/>
            <a:ext cx="8709120" cy="539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0974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Caesar’s Will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Antony opened the will and was shocked to find out that he was mentioned nowhere in the will</a:t>
            </a:r>
          </a:p>
          <a:p>
            <a:r>
              <a:rPr lang="en-US" dirty="0" smtClean="0"/>
              <a:t>Instead, Gaius </a:t>
            </a:r>
            <a:r>
              <a:rPr lang="en-US" dirty="0" err="1" smtClean="0"/>
              <a:t>Octavius</a:t>
            </a:r>
            <a:r>
              <a:rPr lang="en-US" dirty="0" smtClean="0"/>
              <a:t> was given the vast majority of Caesars wealth and was made Caesar’s son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41207"/>
            <a:ext cx="4331610" cy="479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961"/>
            <a:ext cx="8228160" cy="1144800"/>
          </a:xfrm>
          <a:ln/>
        </p:spPr>
        <p:txBody>
          <a:bodyPr vert="horz" lIns="91440" tIns="35202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Concerns Augusti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521"/>
            <a:ext cx="8228160" cy="4443840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Throughout his reign, Augustus had two main concerns:</a:t>
            </a:r>
          </a:p>
          <a:p>
            <a:pPr marL="783372" lvl="1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Establishing a system that would be stable through the transition of authority... a system where a successor could be designated</a:t>
            </a:r>
          </a:p>
          <a:p>
            <a:pPr marL="783372" lvl="1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Establishing a system where everyone was taken care of... he established a veil of competition under a system where he was absolute ruler.</a:t>
            </a:r>
          </a:p>
        </p:txBody>
      </p:sp>
    </p:spTree>
    <p:extLst>
      <p:ext uri="{BB962C8B-B14F-4D97-AF65-F5344CB8AC3E}">
        <p14:creationId xmlns:p14="http://schemas.microsoft.com/office/powerpoint/2010/main" val="17442260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961"/>
            <a:ext cx="8228160" cy="1144800"/>
          </a:xfrm>
          <a:ln/>
        </p:spPr>
        <p:txBody>
          <a:bodyPr vert="horz" lIns="91440" tIns="35202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What Augustus Accomplished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7360" y="1244521"/>
            <a:ext cx="4014720" cy="4443840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903"/>
              <a:t>In his Res Gestae, Augustus displayed proudly, though humbly his most important accomplishments.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n-US" sz="2903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120" y="3318120"/>
            <a:ext cx="5598720" cy="331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9329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will the legions 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Armies had to make a decision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Stay loyal to the man who had fought and bled with them over the years?</a:t>
            </a:r>
          </a:p>
          <a:p>
            <a:pPr lvl="1"/>
            <a:r>
              <a:rPr lang="en-US" dirty="0" smtClean="0"/>
              <a:t>Or stay loyal to the request of the man they loved and respected so much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251" y="2740803"/>
            <a:ext cx="4225413" cy="221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1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2" y="866468"/>
            <a:ext cx="9144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9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Gaius </a:t>
            </a:r>
            <a:r>
              <a:rPr lang="en-US" dirty="0" err="1" smtClean="0"/>
              <a:t>Octavius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63 BC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Son of a </a:t>
            </a:r>
            <a:r>
              <a:rPr lang="en-US" dirty="0" err="1" smtClean="0"/>
              <a:t>novos</a:t>
            </a:r>
            <a:r>
              <a:rPr lang="en-US" dirty="0" smtClean="0"/>
              <a:t> homo who had married into the </a:t>
            </a:r>
            <a:r>
              <a:rPr lang="en-US" dirty="0" err="1" smtClean="0"/>
              <a:t>Julii</a:t>
            </a:r>
            <a:r>
              <a:rPr lang="en-US" dirty="0" smtClean="0"/>
              <a:t> family</a:t>
            </a:r>
          </a:p>
          <a:p>
            <a:r>
              <a:rPr lang="en-US" dirty="0" err="1" smtClean="0"/>
              <a:t>Octavius</a:t>
            </a:r>
            <a:r>
              <a:rPr lang="en-US" dirty="0" smtClean="0"/>
              <a:t>(n) spent most of his youth with his grandmother, Caesar’s sister</a:t>
            </a:r>
          </a:p>
          <a:p>
            <a:r>
              <a:rPr lang="en-US" dirty="0" smtClean="0"/>
              <a:t>Fragile, sick (coward?), helicopter baby</a:t>
            </a:r>
          </a:p>
          <a:p>
            <a:r>
              <a:rPr lang="en-US" dirty="0" smtClean="0"/>
              <a:t>Insanely smart and</a:t>
            </a:r>
            <a:r>
              <a:rPr lang="mr-IN" dirty="0" smtClean="0"/>
              <a:t>…</a:t>
            </a:r>
            <a:r>
              <a:rPr lang="en-US" dirty="0" smtClean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84" y="1382062"/>
            <a:ext cx="3429000" cy="518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1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Surrounded himself with good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Marcus Agrippa</a:t>
            </a:r>
          </a:p>
          <a:p>
            <a:r>
              <a:rPr lang="en-US" dirty="0" smtClean="0"/>
              <a:t>Caesar had to have noticed how capable his nephew’s friends were</a:t>
            </a:r>
          </a:p>
          <a:p>
            <a:pPr lvl="1"/>
            <a:r>
              <a:rPr lang="en-US" dirty="0" smtClean="0"/>
              <a:t>Solidified friendship by asking Caesar for </a:t>
            </a:r>
            <a:r>
              <a:rPr lang="en-US" dirty="0" err="1" smtClean="0"/>
              <a:t>clementia</a:t>
            </a:r>
            <a:r>
              <a:rPr lang="en-US" dirty="0" smtClean="0"/>
              <a:t> for Agrippa’s brother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43" y="1940898"/>
            <a:ext cx="4663687" cy="436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0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1347</Words>
  <Application>Microsoft Office PowerPoint</Application>
  <PresentationFormat>On-screen Show (4:3)</PresentationFormat>
  <Paragraphs>172</Paragraphs>
  <Slides>51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 Unicode MS</vt:lpstr>
      <vt:lpstr>ＭＳ Ｐゴシック</vt:lpstr>
      <vt:lpstr>Arial</vt:lpstr>
      <vt:lpstr>Calibri</vt:lpstr>
      <vt:lpstr>Mangal</vt:lpstr>
      <vt:lpstr>Wingdings</vt:lpstr>
      <vt:lpstr>Office Theme</vt:lpstr>
      <vt:lpstr>The Principate</vt:lpstr>
      <vt:lpstr>What to do after the Assassination</vt:lpstr>
      <vt:lpstr>No Replacement Available… Kind of</vt:lpstr>
      <vt:lpstr>PowerPoint Presentation</vt:lpstr>
      <vt:lpstr>Caesar’s Will</vt:lpstr>
      <vt:lpstr>Where will the legions go</vt:lpstr>
      <vt:lpstr>PowerPoint Presentation</vt:lpstr>
      <vt:lpstr>Gaius Octavius – 63 BC</vt:lpstr>
      <vt:lpstr>Surrounded himself with good people</vt:lpstr>
      <vt:lpstr>Joined Caesar in Spain</vt:lpstr>
      <vt:lpstr>Caesar’s New Will</vt:lpstr>
      <vt:lpstr>Positioned in the East on the Ides of March</vt:lpstr>
      <vt:lpstr>Octavian Returned to Italy</vt:lpstr>
      <vt:lpstr>Liberators Chased Out</vt:lpstr>
      <vt:lpstr>Octavian (Gaius Julius Caesar Octavianus)</vt:lpstr>
      <vt:lpstr>Turned his Vets against Antony</vt:lpstr>
      <vt:lpstr>WHAT IS GOING ON</vt:lpstr>
      <vt:lpstr>Antony vs. D. Brutus</vt:lpstr>
      <vt:lpstr>PowerPoint Presentation</vt:lpstr>
      <vt:lpstr>Battle at Forum Gallorum</vt:lpstr>
      <vt:lpstr>What happened to Hirtius and Pansa</vt:lpstr>
      <vt:lpstr>Octavian told Brutus, who he had just rescued, to cram it</vt:lpstr>
      <vt:lpstr>1st Consulship </vt:lpstr>
      <vt:lpstr>1st Consulship </vt:lpstr>
      <vt:lpstr>1st Consulship </vt:lpstr>
      <vt:lpstr>Mutual Interests Brings enemies together</vt:lpstr>
      <vt:lpstr>The Second Triumvirate</vt:lpstr>
      <vt:lpstr>PROSCRIPTIONS!!!</vt:lpstr>
      <vt:lpstr>Battle of Philippi</vt:lpstr>
      <vt:lpstr>Rome Divided</vt:lpstr>
      <vt:lpstr>Triumvirate Secured</vt:lpstr>
      <vt:lpstr>Octavian in Rome</vt:lpstr>
      <vt:lpstr>Sneaky Octavian</vt:lpstr>
      <vt:lpstr>Goodbye Lepidus </vt:lpstr>
      <vt:lpstr>Dammit Cleopatra</vt:lpstr>
      <vt:lpstr>Donations of Alexandria</vt:lpstr>
      <vt:lpstr>32 BC – Not Good</vt:lpstr>
      <vt:lpstr>Battle of Actium – Sept 2, 31 BC</vt:lpstr>
      <vt:lpstr>Aftermath of the Battle of Actium</vt:lpstr>
      <vt:lpstr>PowerPoint Presentation</vt:lpstr>
      <vt:lpstr>Comparing Octavian to Caesar</vt:lpstr>
      <vt:lpstr>The Benefit of starting early</vt:lpstr>
      <vt:lpstr>The First Settlement 27 BCE</vt:lpstr>
      <vt:lpstr>Auctoritas Augusti</vt:lpstr>
      <vt:lpstr>PowerPoint Presentation</vt:lpstr>
      <vt:lpstr>The Pax Romana</vt:lpstr>
      <vt:lpstr>PowerPoint Presentation</vt:lpstr>
      <vt:lpstr>Augustan Forum</vt:lpstr>
      <vt:lpstr>The Pantheon</vt:lpstr>
      <vt:lpstr>Concerns Augusti</vt:lpstr>
      <vt:lpstr>What Augustus Accomplished</vt:lpstr>
    </vt:vector>
  </TitlesOfParts>
  <Company>Cherry Creek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Principate</dc:title>
  <dc:creator>David Knoeckel</dc:creator>
  <cp:lastModifiedBy>Knoeckel, David A</cp:lastModifiedBy>
  <cp:revision>20</cp:revision>
  <dcterms:created xsi:type="dcterms:W3CDTF">2017-11-27T19:28:08Z</dcterms:created>
  <dcterms:modified xsi:type="dcterms:W3CDTF">2017-11-30T20:23:55Z</dcterms:modified>
</cp:coreProperties>
</file>