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2"/>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9" r:id="rId14"/>
    <p:sldId id="268" r:id="rId15"/>
    <p:sldId id="270" r:id="rId16"/>
    <p:sldId id="272" r:id="rId17"/>
    <p:sldId id="271" r:id="rId18"/>
    <p:sldId id="273" r:id="rId19"/>
    <p:sldId id="274" r:id="rId20"/>
    <p:sldId id="297"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4" r:id="rId38"/>
    <p:sldId id="291" r:id="rId39"/>
    <p:sldId id="292" r:id="rId40"/>
    <p:sldId id="295" r:id="rId41"/>
    <p:sldId id="293" r:id="rId42"/>
    <p:sldId id="296" r:id="rId43"/>
    <p:sldId id="298" r:id="rId44"/>
    <p:sldId id="299" r:id="rId45"/>
    <p:sldId id="300" r:id="rId46"/>
    <p:sldId id="301" r:id="rId47"/>
    <p:sldId id="302" r:id="rId48"/>
    <p:sldId id="304" r:id="rId49"/>
    <p:sldId id="305" r:id="rId50"/>
    <p:sldId id="307" r:id="rId51"/>
    <p:sldId id="308" r:id="rId52"/>
    <p:sldId id="309" r:id="rId53"/>
    <p:sldId id="310"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9" r:id="rId70"/>
    <p:sldId id="327" r:id="rId71"/>
    <p:sldId id="328" r:id="rId72"/>
    <p:sldId id="330" r:id="rId73"/>
    <p:sldId id="331" r:id="rId74"/>
    <p:sldId id="332" r:id="rId75"/>
    <p:sldId id="333" r:id="rId76"/>
    <p:sldId id="334" r:id="rId77"/>
    <p:sldId id="335" r:id="rId78"/>
    <p:sldId id="336" r:id="rId79"/>
    <p:sldId id="337" r:id="rId80"/>
    <p:sldId id="311"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235" autoAdjust="0"/>
  </p:normalViewPr>
  <p:slideViewPr>
    <p:cSldViewPr snapToGrid="0">
      <p:cViewPr>
        <p:scale>
          <a:sx n="50" d="100"/>
          <a:sy n="50" d="100"/>
        </p:scale>
        <p:origin x="-1792" y="-6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950DD9-EEF9-8447-8477-E998B4E0F194}" type="datetimeFigureOut">
              <a:rPr lang="en-US" smtClean="0"/>
              <a:t>9/4/18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F5BAB-C60C-FD4D-BB8A-BC754B9C1B23}" type="slidenum">
              <a:rPr lang="en-US" smtClean="0"/>
              <a:t>‹#›</a:t>
            </a:fld>
            <a:endParaRPr lang="en-US"/>
          </a:p>
        </p:txBody>
      </p:sp>
    </p:spTree>
    <p:extLst>
      <p:ext uri="{BB962C8B-B14F-4D97-AF65-F5344CB8AC3E}">
        <p14:creationId xmlns:p14="http://schemas.microsoft.com/office/powerpoint/2010/main" val="23342677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portion of the semester</a:t>
            </a:r>
            <a:r>
              <a:rPr lang="en-US" baseline="0" dirty="0" smtClean="0"/>
              <a:t> takes us through Rome’s first expansion through the Second Punic War, in which it becomes the powerhouse of the Mediterranean  World.  We will look at the wars Rome fought on the Italian Peninsula first.</a:t>
            </a:r>
            <a:endParaRPr lang="en-US" dirty="0"/>
          </a:p>
        </p:txBody>
      </p:sp>
      <p:sp>
        <p:nvSpPr>
          <p:cNvPr id="4" name="Slide Number Placeholder 3"/>
          <p:cNvSpPr>
            <a:spLocks noGrp="1"/>
          </p:cNvSpPr>
          <p:nvPr>
            <p:ph type="sldNum" sz="quarter" idx="10"/>
          </p:nvPr>
        </p:nvSpPr>
        <p:spPr/>
        <p:txBody>
          <a:bodyPr/>
          <a:lstStyle/>
          <a:p>
            <a:fld id="{CFBF5BAB-C60C-FD4D-BB8A-BC754B9C1B23}" type="slidenum">
              <a:rPr lang="en-US" smtClean="0"/>
              <a:t>1</a:t>
            </a:fld>
            <a:endParaRPr lang="en-US"/>
          </a:p>
        </p:txBody>
      </p:sp>
    </p:spTree>
    <p:extLst>
      <p:ext uri="{BB962C8B-B14F-4D97-AF65-F5344CB8AC3E}">
        <p14:creationId xmlns:p14="http://schemas.microsoft.com/office/powerpoint/2010/main" val="316224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Rome was</a:t>
            </a:r>
            <a:r>
              <a:rPr lang="en-US" baseline="0" dirty="0" smtClean="0"/>
              <a:t> not necessarily destined to rule the Med.  They happened to, though a series of wars, expand their domain, and by doing so, added to the size of their military.  The more people the conquered, the larger their forces got. Located on the Tiber river, the Romans were situated amongst a number of tribes that were fighting with one another, and because they were in hostile territory, Rome got involved in the wars</a:t>
            </a:r>
            <a:r>
              <a:rPr lang="mr-IN" baseline="0" dirty="0" smtClean="0"/>
              <a:t>…</a:t>
            </a:r>
            <a:r>
              <a:rPr lang="en-US" baseline="0" dirty="0" smtClean="0"/>
              <a:t> Rome fought a number of “defensive” wars that added significantly to her size</a:t>
            </a:r>
            <a:endParaRPr lang="en-US" dirty="0"/>
          </a:p>
        </p:txBody>
      </p:sp>
      <p:sp>
        <p:nvSpPr>
          <p:cNvPr id="4" name="Slide Number Placeholder 3"/>
          <p:cNvSpPr>
            <a:spLocks noGrp="1"/>
          </p:cNvSpPr>
          <p:nvPr>
            <p:ph type="sldNum" sz="quarter" idx="10"/>
          </p:nvPr>
        </p:nvSpPr>
        <p:spPr/>
        <p:txBody>
          <a:bodyPr/>
          <a:lstStyle/>
          <a:p>
            <a:fld id="{CFBF5BAB-C60C-FD4D-BB8A-BC754B9C1B23}" type="slidenum">
              <a:rPr lang="en-US" smtClean="0"/>
              <a:t>2</a:t>
            </a:fld>
            <a:endParaRPr lang="en-US"/>
          </a:p>
        </p:txBody>
      </p:sp>
    </p:spTree>
    <p:extLst>
      <p:ext uri="{BB962C8B-B14F-4D97-AF65-F5344CB8AC3E}">
        <p14:creationId xmlns:p14="http://schemas.microsoft.com/office/powerpoint/2010/main" val="395157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time the battle of Veii was reaching</a:t>
            </a:r>
            <a:r>
              <a:rPr lang="en-US" baseline="0" dirty="0" smtClean="0"/>
              <a:t> its climax, the two cities had decided that it didn’t make sense for the other, hostile neighbor, to continue existing so close.  Either Rome or Veii had to go.</a:t>
            </a:r>
            <a:endParaRPr lang="en-US" dirty="0"/>
          </a:p>
        </p:txBody>
      </p:sp>
      <p:sp>
        <p:nvSpPr>
          <p:cNvPr id="4" name="Slide Number Placeholder 3"/>
          <p:cNvSpPr>
            <a:spLocks noGrp="1"/>
          </p:cNvSpPr>
          <p:nvPr>
            <p:ph type="sldNum" sz="quarter" idx="10"/>
          </p:nvPr>
        </p:nvSpPr>
        <p:spPr/>
        <p:txBody>
          <a:bodyPr/>
          <a:lstStyle/>
          <a:p>
            <a:fld id="{CFBF5BAB-C60C-FD4D-BB8A-BC754B9C1B23}" type="slidenum">
              <a:rPr lang="en-US" smtClean="0"/>
              <a:t>3</a:t>
            </a:fld>
            <a:endParaRPr lang="en-US"/>
          </a:p>
        </p:txBody>
      </p:sp>
    </p:spTree>
    <p:extLst>
      <p:ext uri="{BB962C8B-B14F-4D97-AF65-F5344CB8AC3E}">
        <p14:creationId xmlns:p14="http://schemas.microsoft.com/office/powerpoint/2010/main" val="24613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Romans</a:t>
            </a:r>
            <a:r>
              <a:rPr lang="en-US" baseline="0" dirty="0" smtClean="0"/>
              <a:t> fought a “ten year” war against the people of Veii.  Realistically, this war was not 10 years long, but this idea was invented to mirror the Greek war against the Trojans</a:t>
            </a:r>
            <a:r>
              <a:rPr lang="mr-IN" baseline="0" dirty="0" smtClean="0"/>
              <a:t>…</a:t>
            </a:r>
            <a:r>
              <a:rPr lang="en-US" baseline="0" dirty="0" smtClean="0"/>
              <a:t> regardless, by the end, Rome decided that besieging Veii was the best way to end the war, however, this upset a number of soldiers who were not used to having to stay away from their families and homes for more than the traditional campaign season.</a:t>
            </a:r>
            <a:endParaRPr lang="en-US" dirty="0"/>
          </a:p>
        </p:txBody>
      </p:sp>
      <p:sp>
        <p:nvSpPr>
          <p:cNvPr id="4" name="Slide Number Placeholder 3"/>
          <p:cNvSpPr>
            <a:spLocks noGrp="1"/>
          </p:cNvSpPr>
          <p:nvPr>
            <p:ph type="sldNum" sz="quarter" idx="10"/>
          </p:nvPr>
        </p:nvSpPr>
        <p:spPr/>
        <p:txBody>
          <a:bodyPr/>
          <a:lstStyle/>
          <a:p>
            <a:fld id="{CFBF5BAB-C60C-FD4D-BB8A-BC754B9C1B23}" type="slidenum">
              <a:rPr lang="en-US" smtClean="0"/>
              <a:t>4</a:t>
            </a:fld>
            <a:endParaRPr lang="en-US"/>
          </a:p>
        </p:txBody>
      </p:sp>
    </p:spTree>
    <p:extLst>
      <p:ext uri="{BB962C8B-B14F-4D97-AF65-F5344CB8AC3E}">
        <p14:creationId xmlns:p14="http://schemas.microsoft.com/office/powerpoint/2010/main" val="168780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is a prayer offered by Camillus to Apollo</a:t>
            </a:r>
            <a:r>
              <a:rPr lang="mr-IN" dirty="0" smtClean="0"/>
              <a:t>…</a:t>
            </a:r>
            <a:r>
              <a:rPr lang="en-US" dirty="0" smtClean="0"/>
              <a:t> it demonstrates</a:t>
            </a:r>
            <a:r>
              <a:rPr lang="en-US" baseline="0" dirty="0" smtClean="0"/>
              <a:t> a) Roman prayer techniques, b) the values Romans placed on other peoples’ gods, and c) the end of it hints at the end of the war.</a:t>
            </a:r>
            <a:endParaRPr lang="en-US" dirty="0"/>
          </a:p>
        </p:txBody>
      </p:sp>
      <p:sp>
        <p:nvSpPr>
          <p:cNvPr id="4" name="Slide Number Placeholder 3"/>
          <p:cNvSpPr>
            <a:spLocks noGrp="1"/>
          </p:cNvSpPr>
          <p:nvPr>
            <p:ph type="sldNum" sz="quarter" idx="10"/>
          </p:nvPr>
        </p:nvSpPr>
        <p:spPr/>
        <p:txBody>
          <a:bodyPr/>
          <a:lstStyle/>
          <a:p>
            <a:fld id="{CFBF5BAB-C60C-FD4D-BB8A-BC754B9C1B23}" type="slidenum">
              <a:rPr lang="en-US" smtClean="0"/>
              <a:t>5</a:t>
            </a:fld>
            <a:endParaRPr lang="en-US"/>
          </a:p>
        </p:txBody>
      </p:sp>
    </p:spTree>
    <p:extLst>
      <p:ext uri="{BB962C8B-B14F-4D97-AF65-F5344CB8AC3E}">
        <p14:creationId xmlns:p14="http://schemas.microsoft.com/office/powerpoint/2010/main" val="376958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distraction that Camillus</a:t>
            </a:r>
            <a:r>
              <a:rPr lang="en-US" baseline="0" dirty="0" smtClean="0"/>
              <a:t> ended up using in order to lure the defenders towards the walls.</a:t>
            </a:r>
            <a:endParaRPr lang="en-US" dirty="0"/>
          </a:p>
        </p:txBody>
      </p:sp>
      <p:sp>
        <p:nvSpPr>
          <p:cNvPr id="4" name="Slide Number Placeholder 3"/>
          <p:cNvSpPr>
            <a:spLocks noGrp="1"/>
          </p:cNvSpPr>
          <p:nvPr>
            <p:ph type="sldNum" sz="quarter" idx="10"/>
          </p:nvPr>
        </p:nvSpPr>
        <p:spPr/>
        <p:txBody>
          <a:bodyPr/>
          <a:lstStyle/>
          <a:p>
            <a:fld id="{CFBF5BAB-C60C-FD4D-BB8A-BC754B9C1B23}" type="slidenum">
              <a:rPr lang="en-US" smtClean="0"/>
              <a:t>7</a:t>
            </a:fld>
            <a:endParaRPr lang="en-US"/>
          </a:p>
        </p:txBody>
      </p:sp>
    </p:spTree>
    <p:extLst>
      <p:ext uri="{BB962C8B-B14F-4D97-AF65-F5344CB8AC3E}">
        <p14:creationId xmlns:p14="http://schemas.microsoft.com/office/powerpoint/2010/main" val="411770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most of the men were defending the walls, Camillus’ tunnel emptied</a:t>
            </a:r>
            <a:r>
              <a:rPr lang="en-US" baseline="0" dirty="0" smtClean="0"/>
              <a:t> into the temple of Juno.  Veii’s soldiers were predisposed, so the Roman army was able to take the city, open the gates, and </a:t>
            </a:r>
            <a:r>
              <a:rPr lang="en-US" baseline="0" dirty="0" err="1" smtClean="0"/>
              <a:t>destroythe</a:t>
            </a:r>
            <a:r>
              <a:rPr lang="en-US" baseline="0" dirty="0" smtClean="0"/>
              <a:t> town</a:t>
            </a:r>
            <a:endParaRPr lang="en-US" dirty="0"/>
          </a:p>
        </p:txBody>
      </p:sp>
      <p:sp>
        <p:nvSpPr>
          <p:cNvPr id="4" name="Slide Number Placeholder 3"/>
          <p:cNvSpPr>
            <a:spLocks noGrp="1"/>
          </p:cNvSpPr>
          <p:nvPr>
            <p:ph type="sldNum" sz="quarter" idx="10"/>
          </p:nvPr>
        </p:nvSpPr>
        <p:spPr/>
        <p:txBody>
          <a:bodyPr/>
          <a:lstStyle/>
          <a:p>
            <a:fld id="{CFBF5BAB-C60C-FD4D-BB8A-BC754B9C1B23}" type="slidenum">
              <a:rPr lang="en-US" smtClean="0"/>
              <a:t>8</a:t>
            </a:fld>
            <a:endParaRPr lang="en-US"/>
          </a:p>
        </p:txBody>
      </p:sp>
    </p:spTree>
    <p:extLst>
      <p:ext uri="{BB962C8B-B14F-4D97-AF65-F5344CB8AC3E}">
        <p14:creationId xmlns:p14="http://schemas.microsoft.com/office/powerpoint/2010/main" val="104784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9/4/18</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9/4/18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9/4/18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9/4/18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9/4/18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9/4/18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9/4/18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9/4/18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9/4/18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9/4/18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9/4/18</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9/4/18</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5.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6.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8.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9.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1.jpg"/><Relationship Id="rId4" Type="http://schemas.openxmlformats.org/officeDocument/2006/relationships/image" Target="../media/image72.jpg"/><Relationship Id="rId1" Type="http://schemas.openxmlformats.org/officeDocument/2006/relationships/slideLayout" Target="../slideLayouts/slideLayout4.xml"/><Relationship Id="rId2" Type="http://schemas.openxmlformats.org/officeDocument/2006/relationships/image" Target="../media/image7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3.jpg"/><Relationship Id="rId3" Type="http://schemas.openxmlformats.org/officeDocument/2006/relationships/image" Target="../media/image7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Roman Expansion in Italy</a:t>
            </a:r>
            <a:endParaRPr lang="en-US" dirty="0"/>
          </a:p>
        </p:txBody>
      </p:sp>
      <p:sp>
        <p:nvSpPr>
          <p:cNvPr id="3" name="Subtitle 2"/>
          <p:cNvSpPr>
            <a:spLocks noGrp="1"/>
          </p:cNvSpPr>
          <p:nvPr>
            <p:ph type="subTitle" idx="1"/>
          </p:nvPr>
        </p:nvSpPr>
        <p:spPr/>
        <p:txBody>
          <a:bodyPr/>
          <a:lstStyle/>
          <a:p>
            <a:r>
              <a:rPr lang="en-US" dirty="0" smtClean="0"/>
              <a:t>~400 </a:t>
            </a:r>
            <a:r>
              <a:rPr lang="en-US" dirty="0" err="1" smtClean="0"/>
              <a:t>Bc</a:t>
            </a:r>
            <a:r>
              <a:rPr lang="en-US" dirty="0" smtClean="0"/>
              <a:t> – ~270 BC</a:t>
            </a:r>
            <a:endParaRPr lang="en-US" dirty="0"/>
          </a:p>
        </p:txBody>
      </p:sp>
    </p:spTree>
    <p:extLst>
      <p:ext uri="{BB962C8B-B14F-4D97-AF65-F5344CB8AC3E}">
        <p14:creationId xmlns:p14="http://schemas.microsoft.com/office/powerpoint/2010/main" val="34245556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Camillus exiled</a:t>
            </a:r>
            <a:endParaRPr lang="en-US" dirty="0"/>
          </a:p>
        </p:txBody>
      </p:sp>
      <p:sp>
        <p:nvSpPr>
          <p:cNvPr id="3" name="Content Placeholder 2"/>
          <p:cNvSpPr>
            <a:spLocks noGrp="1"/>
          </p:cNvSpPr>
          <p:nvPr>
            <p:ph sz="half" idx="1"/>
          </p:nvPr>
        </p:nvSpPr>
        <p:spPr/>
        <p:txBody>
          <a:bodyPr/>
          <a:lstStyle/>
          <a:p>
            <a:r>
              <a:rPr lang="en-US" dirty="0" smtClean="0"/>
              <a:t>Camillus was accused of </a:t>
            </a:r>
            <a:r>
              <a:rPr lang="en-US" dirty="0" err="1" smtClean="0"/>
              <a:t>embezzelmentt</a:t>
            </a:r>
            <a:r>
              <a:rPr lang="en-US" dirty="0" smtClean="0"/>
              <a:t> and, for his crimes was exiled.  </a:t>
            </a:r>
          </a:p>
          <a:p>
            <a:r>
              <a:rPr lang="en-US" dirty="0" smtClean="0"/>
              <a:t>He did not return until 390 BC…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773" y="414796"/>
            <a:ext cx="5211418" cy="5664585"/>
          </a:xfrm>
          <a:prstGeom prst="rect">
            <a:avLst/>
          </a:prstGeom>
        </p:spPr>
      </p:pic>
    </p:spTree>
    <p:extLst>
      <p:ext uri="{BB962C8B-B14F-4D97-AF65-F5344CB8AC3E}">
        <p14:creationId xmlns:p14="http://schemas.microsoft.com/office/powerpoint/2010/main" val="37819543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665" y="95864"/>
            <a:ext cx="5479026" cy="5954660"/>
          </a:xfrm>
          <a:prstGeom prst="rect">
            <a:avLst/>
          </a:prstGeom>
        </p:spPr>
      </p:pic>
    </p:spTree>
    <p:extLst>
      <p:ext uri="{BB962C8B-B14F-4D97-AF65-F5344CB8AC3E}">
        <p14:creationId xmlns:p14="http://schemas.microsoft.com/office/powerpoint/2010/main" val="13805410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after the sack of Rome</a:t>
            </a:r>
            <a:endParaRPr lang="en-US" dirty="0"/>
          </a:p>
        </p:txBody>
      </p:sp>
      <p:sp>
        <p:nvSpPr>
          <p:cNvPr id="3" name="Content Placeholder 2"/>
          <p:cNvSpPr>
            <a:spLocks noGrp="1"/>
          </p:cNvSpPr>
          <p:nvPr>
            <p:ph sz="half" idx="1"/>
          </p:nvPr>
        </p:nvSpPr>
        <p:spPr/>
        <p:txBody>
          <a:bodyPr/>
          <a:lstStyle/>
          <a:p>
            <a:r>
              <a:rPr lang="en-US" dirty="0" smtClean="0"/>
              <a:t>The </a:t>
            </a:r>
            <a:r>
              <a:rPr lang="en-US" dirty="0" err="1" smtClean="0"/>
              <a:t>Gauls</a:t>
            </a:r>
            <a:r>
              <a:rPr lang="en-US" dirty="0" smtClean="0"/>
              <a:t> had a profound effect on Rome, both physically and emotionally.  </a:t>
            </a:r>
          </a:p>
          <a:p>
            <a:pPr lvl="1"/>
            <a:r>
              <a:rPr lang="en-US" dirty="0" smtClean="0"/>
              <a:t>Following the sack, many Romans wanted to leave Rome to the ruins of Veii, which were unoccupied</a:t>
            </a:r>
          </a:p>
          <a:p>
            <a:pPr marL="45720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512" y="2964426"/>
            <a:ext cx="5211281" cy="2935688"/>
          </a:xfrm>
          <a:prstGeom prst="rect">
            <a:avLst/>
          </a:prstGeom>
        </p:spPr>
      </p:pic>
    </p:spTree>
    <p:extLst>
      <p:ext uri="{BB962C8B-B14F-4D97-AF65-F5344CB8AC3E}">
        <p14:creationId xmlns:p14="http://schemas.microsoft.com/office/powerpoint/2010/main" val="36116184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15" y="896329"/>
            <a:ext cx="9520157" cy="1059305"/>
          </a:xfrm>
        </p:spPr>
        <p:txBody>
          <a:bodyPr/>
          <a:lstStyle/>
          <a:p>
            <a:r>
              <a:rPr lang="en-US" dirty="0" smtClean="0"/>
              <a:t>Rome Rebuilt</a:t>
            </a:r>
            <a:endParaRPr lang="en-US" dirty="0"/>
          </a:p>
        </p:txBody>
      </p:sp>
      <p:sp>
        <p:nvSpPr>
          <p:cNvPr id="3" name="Content Placeholder 2"/>
          <p:cNvSpPr>
            <a:spLocks noGrp="1"/>
          </p:cNvSpPr>
          <p:nvPr>
            <p:ph sz="half" idx="1"/>
          </p:nvPr>
        </p:nvSpPr>
        <p:spPr>
          <a:xfrm>
            <a:off x="0" y="2112478"/>
            <a:ext cx="4608576" cy="3438144"/>
          </a:xfrm>
        </p:spPr>
        <p:txBody>
          <a:bodyPr/>
          <a:lstStyle/>
          <a:p>
            <a:r>
              <a:rPr lang="en-US" dirty="0" smtClean="0"/>
              <a:t>While the Romans tried to rebuild, they were attack from enemies all around. The rushed means by which they threw together their city demonstrates a lack of planning…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400" y="0"/>
            <a:ext cx="7721601" cy="6858000"/>
          </a:xfrm>
          <a:prstGeom prst="rect">
            <a:avLst/>
          </a:prstGeom>
        </p:spPr>
      </p:pic>
    </p:spTree>
    <p:extLst>
      <p:ext uri="{BB962C8B-B14F-4D97-AF65-F5344CB8AC3E}">
        <p14:creationId xmlns:p14="http://schemas.microsoft.com/office/powerpoint/2010/main" val="39570257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054" y="-708042"/>
            <a:ext cx="5447840" cy="1830584"/>
          </a:xfrm>
        </p:spPr>
        <p:txBody>
          <a:bodyPr/>
          <a:lstStyle/>
          <a:p>
            <a:r>
              <a:rPr lang="en-US" dirty="0" smtClean="0"/>
              <a:t>Manlius vs. Camillus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793" b="5793"/>
          <a:stretch>
            <a:fillRect/>
          </a:stretch>
        </p:blipFill>
        <p:spPr>
          <a:xfrm>
            <a:off x="7416800" y="444858"/>
            <a:ext cx="4429759" cy="6136097"/>
          </a:xfrm>
        </p:spPr>
      </p:pic>
      <p:sp>
        <p:nvSpPr>
          <p:cNvPr id="4" name="Text Placeholder 3"/>
          <p:cNvSpPr>
            <a:spLocks noGrp="1"/>
          </p:cNvSpPr>
          <p:nvPr>
            <p:ph type="body" sz="half" idx="2"/>
          </p:nvPr>
        </p:nvSpPr>
        <p:spPr>
          <a:xfrm>
            <a:off x="1463575" y="1122542"/>
            <a:ext cx="5440037" cy="4516258"/>
          </a:xfrm>
        </p:spPr>
        <p:txBody>
          <a:bodyPr>
            <a:normAutofit/>
          </a:bodyPr>
          <a:lstStyle/>
          <a:p>
            <a:r>
              <a:rPr lang="en-US" dirty="0" smtClean="0"/>
              <a:t>Not everyone was thrilled that Camillus was back.  Although he had saved the city, many people were disturbed that Camillus was back and in such a position of power	</a:t>
            </a:r>
          </a:p>
          <a:p>
            <a:r>
              <a:rPr lang="en-US" dirty="0" smtClean="0"/>
              <a:t>Camillus Served as dictator 5 times in his life, always at the Romans’ request</a:t>
            </a:r>
          </a:p>
          <a:p>
            <a:r>
              <a:rPr lang="en-US" dirty="0"/>
              <a:t>	</a:t>
            </a:r>
            <a:r>
              <a:rPr lang="en-US" dirty="0" smtClean="0"/>
              <a:t>A rival, Manlius, decided to compete using the plebs</a:t>
            </a:r>
            <a:endParaRPr lang="en-US" dirty="0"/>
          </a:p>
        </p:txBody>
      </p:sp>
    </p:spTree>
    <p:extLst>
      <p:ext uri="{BB962C8B-B14F-4D97-AF65-F5344CB8AC3E}">
        <p14:creationId xmlns:p14="http://schemas.microsoft.com/office/powerpoint/2010/main" val="34298403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Man(lius) of the People</a:t>
            </a:r>
            <a:endParaRPr lang="en-US" dirty="0"/>
          </a:p>
        </p:txBody>
      </p:sp>
      <p:sp>
        <p:nvSpPr>
          <p:cNvPr id="3" name="Text Placeholder 2"/>
          <p:cNvSpPr>
            <a:spLocks noGrp="1"/>
          </p:cNvSpPr>
          <p:nvPr>
            <p:ph type="body" idx="1"/>
          </p:nvPr>
        </p:nvSpPr>
        <p:spPr/>
        <p:txBody>
          <a:bodyPr/>
          <a:lstStyle/>
          <a:p>
            <a:r>
              <a:rPr lang="en-US" smtClean="0"/>
              <a:t>Helped indebted plebs</a:t>
            </a:r>
            <a:endParaRPr lang="en-US" dirty="0"/>
          </a:p>
        </p:txBody>
      </p:sp>
      <p:sp>
        <p:nvSpPr>
          <p:cNvPr id="4" name="Content Placeholder 3"/>
          <p:cNvSpPr>
            <a:spLocks noGrp="1"/>
          </p:cNvSpPr>
          <p:nvPr>
            <p:ph sz="half" idx="2"/>
          </p:nvPr>
        </p:nvSpPr>
        <p:spPr/>
        <p:txBody>
          <a:bodyPr/>
          <a:lstStyle/>
          <a:p>
            <a:r>
              <a:rPr lang="en-US" smtClean="0"/>
              <a:t>Manlius Capitolinus, the hero of the sack of Rome, used his own personal finances to buy debtors, including former soldiers out of prison</a:t>
            </a:r>
          </a:p>
          <a:p>
            <a:r>
              <a:rPr lang="en-US" smtClean="0"/>
              <a:t>Some people didn’t like this…</a:t>
            </a:r>
            <a:endParaRPr lang="en-US" dirty="0"/>
          </a:p>
        </p:txBody>
      </p:sp>
      <p:pic>
        <p:nvPicPr>
          <p:cNvPr id="13" name="Content Placeholder 1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454775" y="1036320"/>
            <a:ext cx="5306220" cy="4033520"/>
          </a:xfrm>
        </p:spPr>
      </p:pic>
    </p:spTree>
    <p:extLst>
      <p:ext uri="{BB962C8B-B14F-4D97-AF65-F5344CB8AC3E}">
        <p14:creationId xmlns:p14="http://schemas.microsoft.com/office/powerpoint/2010/main" val="38793733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 y="1056640"/>
            <a:ext cx="11456670" cy="5439460"/>
          </a:xfrm>
          <a:prstGeom prst="rect">
            <a:avLst/>
          </a:prstGeom>
        </p:spPr>
      </p:pic>
      <p:sp>
        <p:nvSpPr>
          <p:cNvPr id="6" name="Title 5"/>
          <p:cNvSpPr>
            <a:spLocks noGrp="1"/>
          </p:cNvSpPr>
          <p:nvPr>
            <p:ph type="title"/>
          </p:nvPr>
        </p:nvSpPr>
        <p:spPr>
          <a:xfrm>
            <a:off x="1443256" y="-120041"/>
            <a:ext cx="9520158" cy="1049235"/>
          </a:xfrm>
        </p:spPr>
        <p:txBody>
          <a:bodyPr/>
          <a:lstStyle/>
          <a:p>
            <a:r>
              <a:rPr lang="en-US" dirty="0" smtClean="0"/>
              <a:t>Hero and Savior? Or Wannabe King?</a:t>
            </a:r>
            <a:endParaRPr lang="en-US" dirty="0"/>
          </a:p>
        </p:txBody>
      </p:sp>
    </p:spTree>
    <p:extLst>
      <p:ext uri="{BB962C8B-B14F-4D97-AF65-F5344CB8AC3E}">
        <p14:creationId xmlns:p14="http://schemas.microsoft.com/office/powerpoint/2010/main" val="29776243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He Was Hurled from a Cliff</a:t>
            </a:r>
            <a:endParaRPr lang="en-US" dirty="0"/>
          </a:p>
        </p:txBody>
      </p:sp>
      <p:sp>
        <p:nvSpPr>
          <p:cNvPr id="3" name="Content Placeholder 2"/>
          <p:cNvSpPr>
            <a:spLocks noGrp="1"/>
          </p:cNvSpPr>
          <p:nvPr>
            <p:ph sz="half" idx="1"/>
          </p:nvPr>
        </p:nvSpPr>
        <p:spPr/>
        <p:txBody>
          <a:bodyPr/>
          <a:lstStyle/>
          <a:p>
            <a:r>
              <a:rPr lang="en-US" dirty="0" smtClean="0"/>
              <a:t>The Tarpeian Rock, to be more specific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054" y="1864194"/>
            <a:ext cx="6047106" cy="4677042"/>
          </a:xfrm>
          <a:prstGeom prst="rect">
            <a:avLst/>
          </a:prstGeom>
        </p:spPr>
      </p:pic>
    </p:spTree>
    <p:extLst>
      <p:ext uri="{BB962C8B-B14F-4D97-AF65-F5344CB8AC3E}">
        <p14:creationId xmlns:p14="http://schemas.microsoft.com/office/powerpoint/2010/main" val="35378290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Plebs Wanted Authority</a:t>
            </a:r>
            <a:endParaRPr lang="en-US" dirty="0"/>
          </a:p>
        </p:txBody>
      </p:sp>
      <p:sp>
        <p:nvSpPr>
          <p:cNvPr id="8" name="Content Placeholder 7"/>
          <p:cNvSpPr>
            <a:spLocks noGrp="1"/>
          </p:cNvSpPr>
          <p:nvPr>
            <p:ph sz="half" idx="1"/>
          </p:nvPr>
        </p:nvSpPr>
        <p:spPr/>
        <p:txBody>
          <a:bodyPr/>
          <a:lstStyle/>
          <a:p>
            <a:r>
              <a:rPr lang="en-US" dirty="0" smtClean="0"/>
              <a:t>All of the land being conquered in Rome’s battles was being given to a select few Patricians, rather than the Plebs who were in need.</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520" y="1726397"/>
            <a:ext cx="5811520" cy="4226559"/>
          </a:xfrm>
          <a:prstGeom prst="rect">
            <a:avLst/>
          </a:prstGeom>
        </p:spPr>
      </p:pic>
    </p:spTree>
    <p:extLst>
      <p:ext uri="{BB962C8B-B14F-4D97-AF65-F5344CB8AC3E}">
        <p14:creationId xmlns:p14="http://schemas.microsoft.com/office/powerpoint/2010/main" val="31910149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Licinius</a:t>
            </a:r>
            <a:r>
              <a:rPr lang="en-US" dirty="0" smtClean="0"/>
              <a:t> – Tribune with a plan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Utilizing Power of Veto – Nothing done</a:t>
            </a:r>
          </a:p>
          <a:p>
            <a:r>
              <a:rPr lang="en-US" dirty="0"/>
              <a:t>3</a:t>
            </a:r>
            <a:r>
              <a:rPr lang="en-US" dirty="0" smtClean="0"/>
              <a:t> Demands</a:t>
            </a:r>
          </a:p>
          <a:p>
            <a:pPr lvl="1"/>
            <a:r>
              <a:rPr lang="en-US" dirty="0" smtClean="0"/>
              <a:t>Of the two consuls, one COULD be Plebeian… eventually a must (367 BC)</a:t>
            </a:r>
          </a:p>
          <a:p>
            <a:pPr lvl="1"/>
            <a:r>
              <a:rPr lang="en-US" dirty="0" smtClean="0"/>
              <a:t>Cap on the amount of land one can own</a:t>
            </a:r>
          </a:p>
          <a:p>
            <a:pPr lvl="1"/>
            <a:r>
              <a:rPr lang="en-US" dirty="0" smtClean="0"/>
              <a:t>Cap on interest rates</a:t>
            </a:r>
          </a:p>
          <a:p>
            <a:pPr lvl="1"/>
            <a:endParaRPr lang="en-US" dirty="0" smtClean="0"/>
          </a:p>
          <a:p>
            <a:pPr lvl="1"/>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773" y="2010878"/>
            <a:ext cx="5006340" cy="3754755"/>
          </a:xfrm>
          <a:prstGeom prst="rect">
            <a:avLst/>
          </a:prstGeom>
        </p:spPr>
      </p:pic>
    </p:spTree>
    <p:extLst>
      <p:ext uri="{BB962C8B-B14F-4D97-AF65-F5344CB8AC3E}">
        <p14:creationId xmlns:p14="http://schemas.microsoft.com/office/powerpoint/2010/main" val="17523316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Strategic Situation 400 BC</a:t>
            </a:r>
            <a:endParaRPr lang="en-US" dirty="0"/>
          </a:p>
        </p:txBody>
      </p:sp>
      <p:sp>
        <p:nvSpPr>
          <p:cNvPr id="3" name="Text Placeholder 2"/>
          <p:cNvSpPr>
            <a:spLocks noGrp="1"/>
          </p:cNvSpPr>
          <p:nvPr>
            <p:ph type="body" idx="1"/>
          </p:nvPr>
        </p:nvSpPr>
        <p:spPr/>
        <p:txBody>
          <a:bodyPr/>
          <a:lstStyle/>
          <a:p>
            <a:r>
              <a:rPr lang="en-US" dirty="0" smtClean="0"/>
              <a:t>Rome’s Dangerously Excellent Position</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Although Rome is situated in an excellent location for many reasons, it was also located in the middle of a number of hostile civilizations</a:t>
            </a:r>
          </a:p>
          <a:p>
            <a:r>
              <a:rPr lang="en-US" dirty="0" smtClean="0"/>
              <a:t>The Romans, in their early history fought the </a:t>
            </a:r>
            <a:r>
              <a:rPr lang="en-US" dirty="0" err="1" smtClean="0"/>
              <a:t>Sabines</a:t>
            </a:r>
            <a:r>
              <a:rPr lang="en-US" dirty="0" smtClean="0"/>
              <a:t> and Etruscans, but were led to conflict with more and more peoples as The Romans became more powerful</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226" y="1788542"/>
            <a:ext cx="5419466" cy="4241321"/>
          </a:xfrm>
          <a:prstGeom prst="rect">
            <a:avLst/>
          </a:prstGeom>
        </p:spPr>
      </p:pic>
    </p:spTree>
    <p:extLst>
      <p:ext uri="{BB962C8B-B14F-4D97-AF65-F5344CB8AC3E}">
        <p14:creationId xmlns:p14="http://schemas.microsoft.com/office/powerpoint/2010/main" val="37946038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Tomorrow</a:t>
            </a:r>
            <a:endParaRPr lang="en-US" dirty="0"/>
          </a:p>
        </p:txBody>
      </p:sp>
      <p:sp>
        <p:nvSpPr>
          <p:cNvPr id="3" name="Content Placeholder 2"/>
          <p:cNvSpPr>
            <a:spLocks noGrp="1"/>
          </p:cNvSpPr>
          <p:nvPr>
            <p:ph idx="1"/>
          </p:nvPr>
        </p:nvSpPr>
        <p:spPr/>
        <p:txBody>
          <a:bodyPr/>
          <a:lstStyle/>
          <a:p>
            <a:r>
              <a:rPr lang="en-US" dirty="0" smtClean="0"/>
              <a:t>Read – 74-76</a:t>
            </a:r>
          </a:p>
          <a:p>
            <a:r>
              <a:rPr lang="en-US" dirty="0" smtClean="0"/>
              <a:t>Begin @ first full paragraph of 74.  Read until “Samnite Wars”</a:t>
            </a:r>
          </a:p>
          <a:p>
            <a:r>
              <a:rPr lang="en-US" dirty="0" smtClean="0"/>
              <a:t>Look for – Rome’s relationship with defeated/conquered communities</a:t>
            </a:r>
            <a:endParaRPr lang="en-US" dirty="0"/>
          </a:p>
        </p:txBody>
      </p:sp>
    </p:spTree>
    <p:extLst>
      <p:ext uri="{BB962C8B-B14F-4D97-AF65-F5344CB8AC3E}">
        <p14:creationId xmlns:p14="http://schemas.microsoft.com/office/powerpoint/2010/main" val="35692408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Samnite War</a:t>
            </a:r>
            <a:endParaRPr lang="en-US" dirty="0"/>
          </a:p>
        </p:txBody>
      </p:sp>
      <p:sp>
        <p:nvSpPr>
          <p:cNvPr id="4" name="Text Placeholder 3"/>
          <p:cNvSpPr>
            <a:spLocks noGrp="1"/>
          </p:cNvSpPr>
          <p:nvPr>
            <p:ph type="body" sz="half" idx="2"/>
          </p:nvPr>
        </p:nvSpPr>
        <p:spPr/>
        <p:txBody>
          <a:bodyPr>
            <a:normAutofit/>
          </a:bodyPr>
          <a:lstStyle/>
          <a:p>
            <a:r>
              <a:rPr lang="en-US" sz="3600" dirty="0" smtClean="0"/>
              <a:t>343-341 BC</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935" y="1575509"/>
            <a:ext cx="5727065" cy="3992056"/>
          </a:xfrm>
          <a:prstGeom prst="rect">
            <a:avLst/>
          </a:prstGeom>
        </p:spPr>
      </p:pic>
    </p:spTree>
    <p:extLst>
      <p:ext uri="{BB962C8B-B14F-4D97-AF65-F5344CB8AC3E}">
        <p14:creationId xmlns:p14="http://schemas.microsoft.com/office/powerpoint/2010/main" val="31601203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Big Kid on the playground		</a:t>
            </a:r>
            <a:endParaRPr lang="en-US" dirty="0"/>
          </a:p>
        </p:txBody>
      </p:sp>
      <p:sp>
        <p:nvSpPr>
          <p:cNvPr id="8" name="Content Placeholder 7"/>
          <p:cNvSpPr>
            <a:spLocks noGrp="1"/>
          </p:cNvSpPr>
          <p:nvPr>
            <p:ph sz="half" idx="1"/>
          </p:nvPr>
        </p:nvSpPr>
        <p:spPr/>
        <p:txBody>
          <a:bodyPr/>
          <a:lstStyle/>
          <a:p>
            <a:r>
              <a:rPr lang="en-US" dirty="0" smtClean="0"/>
              <a:t>As Rome’s power increased, many peoples in Italy looked to the Romans as the settlers of disputes, or sought them as allies</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560" y="1803400"/>
            <a:ext cx="5821680" cy="4366260"/>
          </a:xfrm>
          <a:prstGeom prst="rect">
            <a:avLst/>
          </a:prstGeom>
        </p:spPr>
      </p:pic>
    </p:spTree>
    <p:extLst>
      <p:ext uri="{BB962C8B-B14F-4D97-AF65-F5344CB8AC3E}">
        <p14:creationId xmlns:p14="http://schemas.microsoft.com/office/powerpoint/2010/main" val="27580886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such dispute breaks out</a:t>
            </a:r>
            <a:endParaRPr lang="en-US" dirty="0"/>
          </a:p>
        </p:txBody>
      </p:sp>
      <p:sp>
        <p:nvSpPr>
          <p:cNvPr id="3" name="Content Placeholder 2"/>
          <p:cNvSpPr>
            <a:spLocks noGrp="1"/>
          </p:cNvSpPr>
          <p:nvPr>
            <p:ph sz="half" idx="1"/>
          </p:nvPr>
        </p:nvSpPr>
        <p:spPr/>
        <p:txBody>
          <a:bodyPr/>
          <a:lstStyle/>
          <a:p>
            <a:r>
              <a:rPr lang="en-US" dirty="0" smtClean="0"/>
              <a:t>Rome had treaties with both the </a:t>
            </a:r>
            <a:r>
              <a:rPr lang="en-US" dirty="0" err="1" smtClean="0"/>
              <a:t>Samnites</a:t>
            </a:r>
            <a:r>
              <a:rPr lang="en-US" dirty="0" smtClean="0"/>
              <a:t> and the People of Capua, so when the </a:t>
            </a:r>
            <a:r>
              <a:rPr lang="en-US" dirty="0" err="1" smtClean="0"/>
              <a:t>Samnites</a:t>
            </a:r>
            <a:r>
              <a:rPr lang="en-US" dirty="0" smtClean="0"/>
              <a:t> began attacking Capua, they asked for Rome’s military assistance</a:t>
            </a:r>
          </a:p>
          <a:p>
            <a:r>
              <a:rPr lang="en-US" dirty="0" smtClean="0"/>
              <a:t>But were denied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382" y="1864194"/>
            <a:ext cx="6354618" cy="4790726"/>
          </a:xfrm>
          <a:prstGeom prst="rect">
            <a:avLst/>
          </a:prstGeom>
        </p:spPr>
      </p:pic>
    </p:spTree>
    <p:extLst>
      <p:ext uri="{BB962C8B-B14F-4D97-AF65-F5344CB8AC3E}">
        <p14:creationId xmlns:p14="http://schemas.microsoft.com/office/powerpoint/2010/main" val="7845852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Rome did not want to take sides</a:t>
            </a:r>
            <a:endParaRPr lang="en-US" dirty="0"/>
          </a:p>
        </p:txBody>
      </p:sp>
      <p:sp>
        <p:nvSpPr>
          <p:cNvPr id="10" name="Content Placeholder 9"/>
          <p:cNvSpPr>
            <a:spLocks noGrp="1"/>
          </p:cNvSpPr>
          <p:nvPr>
            <p:ph sz="half" idx="1"/>
          </p:nvPr>
        </p:nvSpPr>
        <p:spPr/>
        <p:txBody>
          <a:bodyPr/>
          <a:lstStyle/>
          <a:p>
            <a:r>
              <a:rPr lang="en-US" dirty="0" smtClean="0"/>
              <a:t>The Romans were forced to tell Capua that, as per their agreement with the </a:t>
            </a:r>
            <a:r>
              <a:rPr lang="en-US" dirty="0" err="1" smtClean="0"/>
              <a:t>Samnites</a:t>
            </a:r>
            <a:r>
              <a:rPr lang="en-US" dirty="0" smtClean="0"/>
              <a:t>, they could not use military force to solve their affairs with other people…</a:t>
            </a:r>
          </a:p>
          <a:p>
            <a:endParaRPr lang="en-US" dirty="0"/>
          </a:p>
          <a:p>
            <a:r>
              <a:rPr lang="en-US" dirty="0" smtClean="0"/>
              <a:t>That’s a thinker… Put on your Capua pants</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840" y="1871472"/>
            <a:ext cx="4629150" cy="4413123"/>
          </a:xfrm>
          <a:prstGeom prst="rect">
            <a:avLst/>
          </a:prstGeom>
        </p:spPr>
      </p:pic>
    </p:spTree>
    <p:extLst>
      <p:ext uri="{BB962C8B-B14F-4D97-AF65-F5344CB8AC3E}">
        <p14:creationId xmlns:p14="http://schemas.microsoft.com/office/powerpoint/2010/main" val="2322503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Capua gives itself to Rome</a:t>
            </a:r>
            <a:endParaRPr lang="en-US" dirty="0"/>
          </a:p>
        </p:txBody>
      </p:sp>
      <p:sp>
        <p:nvSpPr>
          <p:cNvPr id="4" name="Text Placeholder 3"/>
          <p:cNvSpPr>
            <a:spLocks noGrp="1"/>
          </p:cNvSpPr>
          <p:nvPr>
            <p:ph type="body" sz="half" idx="2"/>
          </p:nvPr>
        </p:nvSpPr>
        <p:spPr/>
        <p:txBody>
          <a:bodyPr/>
          <a:lstStyle/>
          <a:p>
            <a:r>
              <a:rPr lang="en-US" dirty="0" smtClean="0"/>
              <a:t>The </a:t>
            </a:r>
            <a:r>
              <a:rPr lang="en-US" dirty="0" err="1" smtClean="0"/>
              <a:t>Capuans</a:t>
            </a:r>
            <a:r>
              <a:rPr lang="en-US" dirty="0" smtClean="0"/>
              <a:t> give their city to the Romans…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070" y="338648"/>
            <a:ext cx="7450340" cy="5724998"/>
          </a:xfrm>
          <a:prstGeom prst="rect">
            <a:avLst/>
          </a:prstGeom>
        </p:spPr>
      </p:pic>
    </p:spTree>
    <p:extLst>
      <p:ext uri="{BB962C8B-B14F-4D97-AF65-F5344CB8AC3E}">
        <p14:creationId xmlns:p14="http://schemas.microsoft.com/office/powerpoint/2010/main" val="2895841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Dear </a:t>
            </a:r>
            <a:r>
              <a:rPr lang="en-US" dirty="0" err="1" smtClean="0"/>
              <a:t>Samnites</a:t>
            </a:r>
            <a:r>
              <a:rPr lang="en-US" dirty="0" smtClean="0"/>
              <a:t>, please stop…</a:t>
            </a:r>
            <a:endParaRPr lang="en-US" dirty="0"/>
          </a:p>
        </p:txBody>
      </p:sp>
      <p:sp>
        <p:nvSpPr>
          <p:cNvPr id="3" name="Content Placeholder 2"/>
          <p:cNvSpPr>
            <a:spLocks noGrp="1"/>
          </p:cNvSpPr>
          <p:nvPr>
            <p:ph sz="half" idx="1"/>
          </p:nvPr>
        </p:nvSpPr>
        <p:spPr/>
        <p:txBody>
          <a:bodyPr/>
          <a:lstStyle/>
          <a:p>
            <a:r>
              <a:rPr lang="en-US" dirty="0" smtClean="0"/>
              <a:t>The Romans sent their emissaries to the </a:t>
            </a:r>
            <a:r>
              <a:rPr lang="en-US" dirty="0" err="1" smtClean="0"/>
              <a:t>Samnites</a:t>
            </a:r>
            <a:r>
              <a:rPr lang="en-US" dirty="0" smtClean="0"/>
              <a:t> to inform them of the change in circumstances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049" y="1488852"/>
            <a:ext cx="4686765" cy="4593774"/>
          </a:xfrm>
          <a:prstGeom prst="rect">
            <a:avLst/>
          </a:prstGeom>
        </p:spPr>
      </p:pic>
    </p:spTree>
    <p:extLst>
      <p:ext uri="{BB962C8B-B14F-4D97-AF65-F5344CB8AC3E}">
        <p14:creationId xmlns:p14="http://schemas.microsoft.com/office/powerpoint/2010/main" val="13187915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629" y="702527"/>
            <a:ext cx="9318238" cy="5798015"/>
          </a:xfrm>
          <a:prstGeom prst="rect">
            <a:avLst/>
          </a:prstGeom>
        </p:spPr>
      </p:pic>
    </p:spTree>
    <p:extLst>
      <p:ext uri="{BB962C8B-B14F-4D97-AF65-F5344CB8AC3E}">
        <p14:creationId xmlns:p14="http://schemas.microsoft.com/office/powerpoint/2010/main" val="22140211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Marcus </a:t>
            </a:r>
            <a:r>
              <a:rPr lang="en-US" dirty="0" err="1" smtClean="0"/>
              <a:t>Valerus</a:t>
            </a:r>
            <a:r>
              <a:rPr lang="en-US" dirty="0" smtClean="0"/>
              <a:t> </a:t>
            </a:r>
            <a:r>
              <a:rPr lang="en-US" dirty="0" err="1" smtClean="0"/>
              <a:t>Corvus</a:t>
            </a:r>
            <a:endParaRPr lang="en-US" dirty="0"/>
          </a:p>
        </p:txBody>
      </p:sp>
      <p:sp>
        <p:nvSpPr>
          <p:cNvPr id="3" name="Content Placeholder 2"/>
          <p:cNvSpPr>
            <a:spLocks noGrp="1"/>
          </p:cNvSpPr>
          <p:nvPr>
            <p:ph sz="half" idx="1"/>
          </p:nvPr>
        </p:nvSpPr>
        <p:spPr/>
        <p:txBody>
          <a:bodyPr/>
          <a:lstStyle/>
          <a:p>
            <a:pPr marL="457200" lvl="1" indent="0">
              <a:buNone/>
            </a:pPr>
            <a:r>
              <a:rPr lang="en-US" dirty="0" smtClean="0"/>
              <a:t> Good Consul for the year 343</a:t>
            </a:r>
          </a:p>
          <a:p>
            <a:pPr marL="457200" lvl="1" indent="0">
              <a:buNone/>
            </a:pPr>
            <a:r>
              <a:rPr lang="en-US" dirty="0" smtClean="0"/>
              <a:t>Hero from a war against the </a:t>
            </a:r>
            <a:r>
              <a:rPr lang="en-US" dirty="0" err="1" smtClean="0"/>
              <a:t>Gauls</a:t>
            </a:r>
            <a:endParaRPr lang="en-US" dirty="0" smtClean="0"/>
          </a:p>
          <a:p>
            <a:pPr marL="457200" lvl="1" indent="0">
              <a:buNone/>
            </a:pPr>
            <a:r>
              <a:rPr lang="en-US" dirty="0"/>
              <a:t>	</a:t>
            </a:r>
            <a:r>
              <a:rPr lang="en-US" dirty="0" smtClean="0"/>
              <a:t>Elected at the age of 23</a:t>
            </a:r>
          </a:p>
          <a:p>
            <a:pPr marL="457200" lvl="1" indent="0">
              <a:buNone/>
            </a:pPr>
            <a:r>
              <a:rPr lang="en-US" dirty="0" smtClean="0"/>
              <a:t>Victorious, but difficult win in first battle vs. the </a:t>
            </a:r>
            <a:r>
              <a:rPr lang="en-US" dirty="0" err="1" smtClean="0"/>
              <a:t>Samnites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948" y="429437"/>
            <a:ext cx="4276584" cy="5979111"/>
          </a:xfrm>
          <a:prstGeom prst="rect">
            <a:avLst/>
          </a:prstGeom>
        </p:spPr>
      </p:pic>
    </p:spTree>
    <p:extLst>
      <p:ext uri="{BB962C8B-B14F-4D97-AF65-F5344CB8AC3E}">
        <p14:creationId xmlns:p14="http://schemas.microsoft.com/office/powerpoint/2010/main" val="23687947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Decius Saves the Day</a:t>
            </a:r>
            <a:endParaRPr lang="en-US" dirty="0"/>
          </a:p>
        </p:txBody>
      </p:sp>
      <p:sp>
        <p:nvSpPr>
          <p:cNvPr id="3" name="Content Placeholder 2"/>
          <p:cNvSpPr>
            <a:spLocks noGrp="1"/>
          </p:cNvSpPr>
          <p:nvPr>
            <p:ph sz="half" idx="1"/>
          </p:nvPr>
        </p:nvSpPr>
        <p:spPr/>
        <p:txBody>
          <a:bodyPr/>
          <a:lstStyle/>
          <a:p>
            <a:r>
              <a:rPr lang="en-US" dirty="0" smtClean="0"/>
              <a:t>The other consul for 343, an idiot, led his troops into a trap</a:t>
            </a:r>
          </a:p>
          <a:p>
            <a:r>
              <a:rPr lang="en-US" dirty="0" smtClean="0"/>
              <a:t>His troops began entering a narrow ravine when a military Tribune, Decius, noticed the </a:t>
            </a:r>
            <a:r>
              <a:rPr lang="en-US" dirty="0" err="1" smtClean="0"/>
              <a:t>Samnites</a:t>
            </a:r>
            <a:r>
              <a:rPr lang="en-US" dirty="0" smtClean="0"/>
              <a:t> on the higher ground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773" y="1648288"/>
            <a:ext cx="5585895" cy="3949623"/>
          </a:xfrm>
          <a:prstGeom prst="rect">
            <a:avLst/>
          </a:prstGeom>
        </p:spPr>
      </p:pic>
    </p:spTree>
    <p:extLst>
      <p:ext uri="{BB962C8B-B14F-4D97-AF65-F5344CB8AC3E}">
        <p14:creationId xmlns:p14="http://schemas.microsoft.com/office/powerpoint/2010/main" val="12505516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Veii</a:t>
            </a:r>
            <a:endParaRPr lang="en-US" dirty="0"/>
          </a:p>
        </p:txBody>
      </p:sp>
      <p:sp>
        <p:nvSpPr>
          <p:cNvPr id="3" name="Text Placeholder 2"/>
          <p:cNvSpPr>
            <a:spLocks noGrp="1"/>
          </p:cNvSpPr>
          <p:nvPr>
            <p:ph type="body" idx="1"/>
          </p:nvPr>
        </p:nvSpPr>
        <p:spPr/>
        <p:txBody>
          <a:bodyPr/>
          <a:lstStyle/>
          <a:p>
            <a:r>
              <a:rPr lang="en-US" dirty="0" smtClean="0"/>
              <a:t>~396 BC</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The Romans had long fought against one of their closest neighbors, Veii.</a:t>
            </a:r>
          </a:p>
          <a:p>
            <a:r>
              <a:rPr lang="en-US" dirty="0" smtClean="0"/>
              <a:t>The Romans had fought the </a:t>
            </a:r>
            <a:r>
              <a:rPr lang="en-US" dirty="0" err="1" smtClean="0"/>
              <a:t>Veientes</a:t>
            </a:r>
            <a:r>
              <a:rPr lang="en-US" dirty="0" smtClean="0"/>
              <a:t> under Romulus, </a:t>
            </a:r>
            <a:r>
              <a:rPr lang="en-US" dirty="0" err="1" smtClean="0"/>
              <a:t>Tullus</a:t>
            </a:r>
            <a:r>
              <a:rPr lang="en-US" dirty="0" smtClean="0"/>
              <a:t> </a:t>
            </a:r>
            <a:r>
              <a:rPr lang="en-US" dirty="0" err="1" smtClean="0"/>
              <a:t>Hostilius</a:t>
            </a:r>
            <a:r>
              <a:rPr lang="en-US" dirty="0" smtClean="0"/>
              <a:t>, </a:t>
            </a:r>
            <a:r>
              <a:rPr lang="en-US" dirty="0" err="1" smtClean="0"/>
              <a:t>Servius</a:t>
            </a:r>
            <a:r>
              <a:rPr lang="en-US" dirty="0" smtClean="0"/>
              <a:t> </a:t>
            </a:r>
            <a:r>
              <a:rPr lang="en-US" dirty="0" err="1" smtClean="0"/>
              <a:t>Tullius</a:t>
            </a:r>
            <a:r>
              <a:rPr lang="en-US" dirty="0" smtClean="0"/>
              <a:t> ,  and had supported Tarquin in his attempt to regain power after the Republic was established</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298" y="155259"/>
            <a:ext cx="5502754" cy="5754308"/>
          </a:xfrm>
          <a:prstGeom prst="rect">
            <a:avLst/>
          </a:prstGeom>
        </p:spPr>
      </p:pic>
    </p:spTree>
    <p:extLst>
      <p:ext uri="{BB962C8B-B14F-4D97-AF65-F5344CB8AC3E}">
        <p14:creationId xmlns:p14="http://schemas.microsoft.com/office/powerpoint/2010/main" val="27004821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Decius saves the day (Part 2)</a:t>
            </a:r>
            <a:endParaRPr lang="en-US" dirty="0"/>
          </a:p>
        </p:txBody>
      </p:sp>
      <p:sp>
        <p:nvSpPr>
          <p:cNvPr id="3" name="Content Placeholder 2"/>
          <p:cNvSpPr>
            <a:spLocks noGrp="1"/>
          </p:cNvSpPr>
          <p:nvPr>
            <p:ph sz="half" idx="1"/>
          </p:nvPr>
        </p:nvSpPr>
        <p:spPr/>
        <p:txBody>
          <a:bodyPr/>
          <a:lstStyle/>
          <a:p>
            <a:r>
              <a:rPr lang="en-US" dirty="0" smtClean="0"/>
              <a:t>Decius noticed there was a hill from which he could destroy the ambushing Samnite force.  He and a squad of men snuck up on the </a:t>
            </a:r>
            <a:r>
              <a:rPr lang="en-US" dirty="0" err="1" smtClean="0"/>
              <a:t>Samnites</a:t>
            </a:r>
            <a:r>
              <a:rPr lang="en-US" dirty="0" smtClean="0"/>
              <a:t> and saved the men in the Ravine.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708" y="2010878"/>
            <a:ext cx="5861146" cy="3653942"/>
          </a:xfrm>
          <a:prstGeom prst="rect">
            <a:avLst/>
          </a:prstGeom>
        </p:spPr>
      </p:pic>
    </p:spTree>
    <p:extLst>
      <p:ext uri="{BB962C8B-B14F-4D97-AF65-F5344CB8AC3E}">
        <p14:creationId xmlns:p14="http://schemas.microsoft.com/office/powerpoint/2010/main" val="14660662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Decius Saves the day (Part 3)</a:t>
            </a:r>
            <a:endParaRPr lang="en-US" dirty="0"/>
          </a:p>
        </p:txBody>
      </p:sp>
      <p:sp>
        <p:nvSpPr>
          <p:cNvPr id="3" name="Content Placeholder 2"/>
          <p:cNvSpPr>
            <a:spLocks noGrp="1"/>
          </p:cNvSpPr>
          <p:nvPr>
            <p:ph sz="half" idx="1"/>
          </p:nvPr>
        </p:nvSpPr>
        <p:spPr/>
        <p:txBody>
          <a:bodyPr/>
          <a:lstStyle/>
          <a:p>
            <a:r>
              <a:rPr lang="en-US" dirty="0" smtClean="0"/>
              <a:t>Unfortunately, Decius and his men got trapped on the hill.  They waited for the cover of dark and tried to sneak out</a:t>
            </a:r>
          </a:p>
          <a:p>
            <a:endParaRPr lang="en-US" dirty="0"/>
          </a:p>
          <a:p>
            <a:r>
              <a:rPr lang="en-US" dirty="0" smtClean="0"/>
              <a:t>They were not very sneaky…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483" y="2872508"/>
            <a:ext cx="6463772" cy="3640859"/>
          </a:xfrm>
          <a:prstGeom prst="rect">
            <a:avLst/>
          </a:prstGeom>
        </p:spPr>
      </p:pic>
    </p:spTree>
    <p:extLst>
      <p:ext uri="{BB962C8B-B14F-4D97-AF65-F5344CB8AC3E}">
        <p14:creationId xmlns:p14="http://schemas.microsoft.com/office/powerpoint/2010/main" val="40145189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Decius Saves the Day (Part 4)</a:t>
            </a:r>
            <a:endParaRPr lang="en-US" dirty="0"/>
          </a:p>
        </p:txBody>
      </p:sp>
      <p:sp>
        <p:nvSpPr>
          <p:cNvPr id="3" name="Content Placeholder 2"/>
          <p:cNvSpPr>
            <a:spLocks noGrp="1"/>
          </p:cNvSpPr>
          <p:nvPr>
            <p:ph sz="half" idx="1"/>
          </p:nvPr>
        </p:nvSpPr>
        <p:spPr/>
        <p:txBody>
          <a:bodyPr/>
          <a:lstStyle/>
          <a:p>
            <a:r>
              <a:rPr lang="en-US" dirty="0" smtClean="0"/>
              <a:t>The </a:t>
            </a:r>
            <a:r>
              <a:rPr lang="en-US" dirty="0" err="1" smtClean="0"/>
              <a:t>Samnites</a:t>
            </a:r>
            <a:r>
              <a:rPr lang="en-US" dirty="0" smtClean="0"/>
              <a:t> woke up, but while they were stirring, Decius ordered his men to kill anything that moved…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319" y="2697018"/>
            <a:ext cx="6293681" cy="3656879"/>
          </a:xfrm>
          <a:prstGeom prst="rect">
            <a:avLst/>
          </a:prstGeom>
        </p:spPr>
      </p:pic>
    </p:spTree>
    <p:extLst>
      <p:ext uri="{BB962C8B-B14F-4D97-AF65-F5344CB8AC3E}">
        <p14:creationId xmlns:p14="http://schemas.microsoft.com/office/powerpoint/2010/main" val="31496193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 their throats…</a:t>
            </a:r>
            <a:endParaRPr lang="en-US" dirty="0"/>
          </a:p>
        </p:txBody>
      </p:sp>
      <p:sp>
        <p:nvSpPr>
          <p:cNvPr id="3" name="Content Placeholder 2"/>
          <p:cNvSpPr>
            <a:spLocks noGrp="1"/>
          </p:cNvSpPr>
          <p:nvPr>
            <p:ph sz="half" idx="1"/>
          </p:nvPr>
        </p:nvSpPr>
        <p:spPr/>
        <p:txBody>
          <a:bodyPr/>
          <a:lstStyle/>
          <a:p>
            <a:r>
              <a:rPr lang="en-US" dirty="0" smtClean="0"/>
              <a:t>The next morning, when Decius reported back to the camp with all his men, he urged an immediate, incredibly successful attack against the confused </a:t>
            </a:r>
            <a:r>
              <a:rPr lang="en-US" dirty="0" err="1" smtClean="0"/>
              <a:t>Samnites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829" y="2161310"/>
            <a:ext cx="5634830" cy="3925598"/>
          </a:xfrm>
          <a:prstGeom prst="rect">
            <a:avLst/>
          </a:prstGeom>
        </p:spPr>
      </p:pic>
    </p:spTree>
    <p:extLst>
      <p:ext uri="{BB962C8B-B14F-4D97-AF65-F5344CB8AC3E}">
        <p14:creationId xmlns:p14="http://schemas.microsoft.com/office/powerpoint/2010/main" val="19309220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End of First Samnite War</a:t>
            </a:r>
            <a:endParaRPr lang="en-US" dirty="0"/>
          </a:p>
        </p:txBody>
      </p:sp>
      <p:sp>
        <p:nvSpPr>
          <p:cNvPr id="8" name="Content Placeholder 7"/>
          <p:cNvSpPr>
            <a:spLocks noGrp="1"/>
          </p:cNvSpPr>
          <p:nvPr>
            <p:ph sz="half" idx="1"/>
          </p:nvPr>
        </p:nvSpPr>
        <p:spPr/>
        <p:txBody>
          <a:bodyPr/>
          <a:lstStyle/>
          <a:p>
            <a:r>
              <a:rPr lang="en-US" dirty="0" smtClean="0"/>
              <a:t>Camping out in </a:t>
            </a:r>
            <a:r>
              <a:rPr lang="en-US" dirty="0" err="1" smtClean="0"/>
              <a:t>Suessula</a:t>
            </a:r>
            <a:endParaRPr lang="en-US" dirty="0" smtClean="0"/>
          </a:p>
          <a:p>
            <a:r>
              <a:rPr lang="en-US" dirty="0" err="1" smtClean="0"/>
              <a:t>Samnites</a:t>
            </a:r>
            <a:r>
              <a:rPr lang="en-US" dirty="0" smtClean="0"/>
              <a:t> underestimated the Roman Force – Small camp, rushed deployment</a:t>
            </a:r>
          </a:p>
          <a:p>
            <a:r>
              <a:rPr lang="en-US" dirty="0" smtClean="0"/>
              <a:t>Divided forces easily conquered</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582" y="1825810"/>
            <a:ext cx="6067425" cy="4672982"/>
          </a:xfrm>
          <a:prstGeom prst="rect">
            <a:avLst/>
          </a:prstGeom>
        </p:spPr>
      </p:pic>
    </p:spTree>
    <p:extLst>
      <p:ext uri="{BB962C8B-B14F-4D97-AF65-F5344CB8AC3E}">
        <p14:creationId xmlns:p14="http://schemas.microsoft.com/office/powerpoint/2010/main" val="38540655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Decius and </a:t>
            </a:r>
            <a:r>
              <a:rPr lang="en-US" dirty="0" err="1" smtClean="0"/>
              <a:t>Corvus</a:t>
            </a:r>
            <a:r>
              <a:rPr lang="en-US" dirty="0" smtClean="0"/>
              <a:t> Honored</a:t>
            </a:r>
            <a:endParaRPr lang="en-US" dirty="0"/>
          </a:p>
        </p:txBody>
      </p:sp>
      <p:sp>
        <p:nvSpPr>
          <p:cNvPr id="3" name="Content Placeholder 2"/>
          <p:cNvSpPr>
            <a:spLocks noGrp="1"/>
          </p:cNvSpPr>
          <p:nvPr>
            <p:ph sz="half" idx="1"/>
          </p:nvPr>
        </p:nvSpPr>
        <p:spPr/>
        <p:txBody>
          <a:bodyPr/>
          <a:lstStyle/>
          <a:p>
            <a:r>
              <a:rPr lang="en-US" dirty="0" err="1" smtClean="0"/>
              <a:t>Corvus</a:t>
            </a:r>
            <a:r>
              <a:rPr lang="en-US" dirty="0" smtClean="0"/>
              <a:t> and his co-consul were granted Triumphs</a:t>
            </a:r>
          </a:p>
          <a:p>
            <a:r>
              <a:rPr lang="en-US" dirty="0" smtClean="0"/>
              <a:t>Decius awarded the highest military honor, the Grass Crown</a:t>
            </a:r>
          </a:p>
          <a:p>
            <a:pPr lvl="1"/>
            <a:r>
              <a:rPr lang="en-US" dirty="0" smtClean="0"/>
              <a:t>Awarded by soldiers, to outstanding soldier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9791" y="2017713"/>
            <a:ext cx="4593718" cy="3441700"/>
          </a:xfrm>
        </p:spPr>
      </p:pic>
    </p:spTree>
    <p:extLst>
      <p:ext uri="{BB962C8B-B14F-4D97-AF65-F5344CB8AC3E}">
        <p14:creationId xmlns:p14="http://schemas.microsoft.com/office/powerpoint/2010/main" val="15803738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Rebellion for Capua’s Garrison</a:t>
            </a:r>
            <a:endParaRPr lang="en-US" dirty="0"/>
          </a:p>
        </p:txBody>
      </p:sp>
      <p:sp>
        <p:nvSpPr>
          <p:cNvPr id="3" name="Content Placeholder 2"/>
          <p:cNvSpPr>
            <a:spLocks noGrp="1"/>
          </p:cNvSpPr>
          <p:nvPr>
            <p:ph sz="half" idx="1"/>
          </p:nvPr>
        </p:nvSpPr>
        <p:spPr/>
        <p:txBody>
          <a:bodyPr/>
          <a:lstStyle/>
          <a:p>
            <a:r>
              <a:rPr lang="en-US" dirty="0" smtClean="0"/>
              <a:t>Mutiny discussed among the soldiers, who were bitter that Capua was living large, they were in army camps</a:t>
            </a:r>
          </a:p>
          <a:p>
            <a:r>
              <a:rPr lang="en-US" dirty="0" smtClean="0"/>
              <a:t>Led by a kidnapped man…</a:t>
            </a:r>
          </a:p>
          <a:p>
            <a:r>
              <a:rPr lang="en-US" dirty="0" smtClean="0"/>
              <a:t>Marcus </a:t>
            </a:r>
            <a:r>
              <a:rPr lang="en-US" dirty="0" err="1" smtClean="0"/>
              <a:t>Corvus</a:t>
            </a:r>
            <a:r>
              <a:rPr lang="en-US" dirty="0" smtClean="0"/>
              <a:t> (former Consul) named dictator… ended conflict peacefully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0" y="620247"/>
            <a:ext cx="4121439" cy="6062117"/>
          </a:xfrm>
          <a:prstGeom prst="rect">
            <a:avLst/>
          </a:prstGeom>
        </p:spPr>
      </p:pic>
    </p:spTree>
    <p:extLst>
      <p:ext uri="{BB962C8B-B14F-4D97-AF65-F5344CB8AC3E}">
        <p14:creationId xmlns:p14="http://schemas.microsoft.com/office/powerpoint/2010/main" val="23760553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break from the hostilities to focus internally</a:t>
            </a:r>
            <a:endParaRPr lang="en-US" dirty="0"/>
          </a:p>
        </p:txBody>
      </p:sp>
      <p:sp>
        <p:nvSpPr>
          <p:cNvPr id="3" name="Content Placeholder 2"/>
          <p:cNvSpPr>
            <a:spLocks noGrp="1"/>
          </p:cNvSpPr>
          <p:nvPr>
            <p:ph sz="half" idx="1"/>
          </p:nvPr>
        </p:nvSpPr>
        <p:spPr/>
        <p:txBody>
          <a:bodyPr/>
          <a:lstStyle/>
          <a:p>
            <a:r>
              <a:rPr lang="en-US" dirty="0" smtClean="0"/>
              <a:t>The Plebeians received, during this period, 2 very important political laws</a:t>
            </a:r>
          </a:p>
          <a:p>
            <a:pPr lvl="1"/>
            <a:r>
              <a:rPr lang="en-US" dirty="0" smtClean="0"/>
              <a:t>1) One of the Consuls MUST be Plebeian</a:t>
            </a:r>
          </a:p>
          <a:p>
            <a:pPr lvl="1"/>
            <a:r>
              <a:rPr lang="en-US" dirty="0" smtClean="0"/>
              <a:t>2) After holding the Consulship, one may not do so again for 10 years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72331" y="2203739"/>
            <a:ext cx="5821119" cy="3799897"/>
          </a:xfrm>
        </p:spPr>
      </p:pic>
    </p:spTree>
    <p:extLst>
      <p:ext uri="{BB962C8B-B14F-4D97-AF65-F5344CB8AC3E}">
        <p14:creationId xmlns:p14="http://schemas.microsoft.com/office/powerpoint/2010/main" val="311113277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 War (340-338 BC)</a:t>
            </a:r>
            <a:endParaRPr lang="en-US" dirty="0"/>
          </a:p>
        </p:txBody>
      </p:sp>
      <p:sp>
        <p:nvSpPr>
          <p:cNvPr id="3" name="Content Placeholder 2"/>
          <p:cNvSpPr>
            <a:spLocks noGrp="1"/>
          </p:cNvSpPr>
          <p:nvPr>
            <p:ph sz="half" idx="1"/>
          </p:nvPr>
        </p:nvSpPr>
        <p:spPr/>
        <p:txBody>
          <a:bodyPr/>
          <a:lstStyle/>
          <a:p>
            <a:r>
              <a:rPr lang="en-US" dirty="0" smtClean="0"/>
              <a:t>The Latin communities who had helped out in this, and many other wars, decided that they wanted to demand equality from the Romans…</a:t>
            </a:r>
          </a:p>
          <a:p>
            <a:r>
              <a:rPr lang="en-US" dirty="0" smtClean="0"/>
              <a:t>The Romans weren’t as responsive to these demands as say, the US to the suffrage movement…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271" y="435444"/>
            <a:ext cx="5864002" cy="4398002"/>
          </a:xfrm>
          <a:prstGeom prst="rect">
            <a:avLst/>
          </a:prstGeom>
        </p:spPr>
      </p:pic>
    </p:spTree>
    <p:extLst>
      <p:ext uri="{BB962C8B-B14F-4D97-AF65-F5344CB8AC3E}">
        <p14:creationId xmlns:p14="http://schemas.microsoft.com/office/powerpoint/2010/main" val="5163097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were much more responsive</a:t>
            </a:r>
            <a:endParaRPr lang="en-US" dirty="0"/>
          </a:p>
        </p:txBody>
      </p:sp>
      <p:sp>
        <p:nvSpPr>
          <p:cNvPr id="3" name="Content Placeholder 2"/>
          <p:cNvSpPr>
            <a:spLocks noGrp="1"/>
          </p:cNvSpPr>
          <p:nvPr>
            <p:ph sz="half" idx="1"/>
          </p:nvPr>
        </p:nvSpPr>
        <p:spPr/>
        <p:txBody>
          <a:bodyPr/>
          <a:lstStyle/>
          <a:p>
            <a:r>
              <a:rPr lang="en-US" dirty="0" smtClean="0"/>
              <a:t>The Latins saw that the Romans were “weak” in that they didn’t finish the war against the </a:t>
            </a:r>
            <a:r>
              <a:rPr lang="en-US" dirty="0" err="1" smtClean="0"/>
              <a:t>Samnites</a:t>
            </a:r>
            <a:r>
              <a:rPr lang="en-US" dirty="0" smtClean="0"/>
              <a:t>, but instead reached a peace</a:t>
            </a:r>
          </a:p>
          <a:p>
            <a:r>
              <a:rPr lang="en-US" dirty="0" smtClean="0"/>
              <a:t>They decided to exploit this weakness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59868" y="1506249"/>
            <a:ext cx="4117453" cy="5125460"/>
          </a:xfrm>
        </p:spPr>
      </p:pic>
    </p:spTree>
    <p:extLst>
      <p:ext uri="{BB962C8B-B14F-4D97-AF65-F5344CB8AC3E}">
        <p14:creationId xmlns:p14="http://schemas.microsoft.com/office/powerpoint/2010/main" val="12481160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Enough is enough</a:t>
            </a:r>
            <a:endParaRPr lang="en-US" dirty="0"/>
          </a:p>
        </p:txBody>
      </p:sp>
      <p:sp>
        <p:nvSpPr>
          <p:cNvPr id="3" name="Text Placeholder 2"/>
          <p:cNvSpPr>
            <a:spLocks noGrp="1"/>
          </p:cNvSpPr>
          <p:nvPr>
            <p:ph type="body" idx="1"/>
          </p:nvPr>
        </p:nvSpPr>
        <p:spPr/>
        <p:txBody>
          <a:bodyPr/>
          <a:lstStyle/>
          <a:p>
            <a:r>
              <a:rPr lang="en-US" dirty="0" smtClean="0"/>
              <a:t>TOO Dangerous, Too Close</a:t>
            </a:r>
            <a:endParaRPr lang="en-US" dirty="0"/>
          </a:p>
        </p:txBody>
      </p:sp>
      <p:sp>
        <p:nvSpPr>
          <p:cNvPr id="4" name="Content Placeholder 3"/>
          <p:cNvSpPr>
            <a:spLocks noGrp="1"/>
          </p:cNvSpPr>
          <p:nvPr>
            <p:ph sz="half" idx="2"/>
          </p:nvPr>
        </p:nvSpPr>
        <p:spPr/>
        <p:txBody>
          <a:bodyPr/>
          <a:lstStyle/>
          <a:p>
            <a:r>
              <a:rPr lang="en-US" dirty="0" smtClean="0"/>
              <a:t>The Romans decided to end their fear of Veii’s aggression by destroying the city</a:t>
            </a:r>
          </a:p>
          <a:p>
            <a:r>
              <a:rPr lang="en-US" dirty="0" smtClean="0"/>
              <a:t>Campaign led by Dictator, Marcus Camillus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51295"/>
            <a:ext cx="4876800" cy="4876800"/>
          </a:xfrm>
          <a:prstGeom prst="rect">
            <a:avLst/>
          </a:prstGeom>
        </p:spPr>
      </p:pic>
    </p:spTree>
    <p:extLst>
      <p:ext uri="{BB962C8B-B14F-4D97-AF65-F5344CB8AC3E}">
        <p14:creationId xmlns:p14="http://schemas.microsoft.com/office/powerpoint/2010/main" val="12669820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and the Bad of Being Friends with the Romans</a:t>
            </a:r>
            <a:endParaRPr lang="en-US" dirty="0"/>
          </a:p>
        </p:txBody>
      </p:sp>
      <p:sp>
        <p:nvSpPr>
          <p:cNvPr id="3" name="Content Placeholder 2"/>
          <p:cNvSpPr>
            <a:spLocks noGrp="1"/>
          </p:cNvSpPr>
          <p:nvPr>
            <p:ph sz="half" idx="1"/>
          </p:nvPr>
        </p:nvSpPr>
        <p:spPr/>
        <p:txBody>
          <a:bodyPr/>
          <a:lstStyle/>
          <a:p>
            <a:pPr marL="0" indent="0">
              <a:buNone/>
            </a:pPr>
            <a:r>
              <a:rPr lang="en-US" dirty="0" smtClean="0"/>
              <a:t>As the Romans expanded their power in Latium, they offered Latin communities deals</a:t>
            </a:r>
          </a:p>
          <a:p>
            <a:pPr marL="0" indent="0">
              <a:buNone/>
            </a:pPr>
            <a:r>
              <a:rPr lang="en-US" dirty="0"/>
              <a:t>	</a:t>
            </a:r>
            <a:r>
              <a:rPr lang="en-US" dirty="0" smtClean="0"/>
              <a:t>Protection for Forces</a:t>
            </a:r>
          </a:p>
          <a:p>
            <a:pPr marL="0" indent="0">
              <a:buNone/>
            </a:pPr>
            <a:r>
              <a:rPr lang="en-US" dirty="0" smtClean="0"/>
              <a:t>As the Romans became more and more powerful, and the </a:t>
            </a:r>
            <a:r>
              <a:rPr lang="en-US" dirty="0" err="1" smtClean="0"/>
              <a:t>Gauls</a:t>
            </a:r>
            <a:r>
              <a:rPr lang="en-US" dirty="0" smtClean="0"/>
              <a:t> an increasing threat, the Latin communities had no option but to give in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517" y="1533236"/>
            <a:ext cx="4242009" cy="5324764"/>
          </a:xfrm>
          <a:prstGeom prst="rect">
            <a:avLst/>
          </a:prstGeom>
        </p:spPr>
      </p:pic>
    </p:spTree>
    <p:extLst>
      <p:ext uri="{BB962C8B-B14F-4D97-AF65-F5344CB8AC3E}">
        <p14:creationId xmlns:p14="http://schemas.microsoft.com/office/powerpoint/2010/main" val="30999301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demand our Rights!</a:t>
            </a:r>
            <a:endParaRPr lang="en-US" dirty="0"/>
          </a:p>
        </p:txBody>
      </p:sp>
      <p:sp>
        <p:nvSpPr>
          <p:cNvPr id="3" name="Content Placeholder 2"/>
          <p:cNvSpPr>
            <a:spLocks noGrp="1"/>
          </p:cNvSpPr>
          <p:nvPr>
            <p:ph sz="half" idx="1"/>
          </p:nvPr>
        </p:nvSpPr>
        <p:spPr/>
        <p:txBody>
          <a:bodyPr/>
          <a:lstStyle/>
          <a:p>
            <a:r>
              <a:rPr lang="en-US" dirty="0" smtClean="0"/>
              <a:t>The Latins sent emissaries, including a man named </a:t>
            </a:r>
            <a:r>
              <a:rPr lang="en-US" dirty="0" err="1" smtClean="0"/>
              <a:t>Annius</a:t>
            </a:r>
            <a:r>
              <a:rPr lang="en-US" dirty="0" smtClean="0"/>
              <a:t>, to demand that the Romans elect one of their Consuls and ½ of the Senate from the Latin Communities…</a:t>
            </a:r>
          </a:p>
          <a:p>
            <a:r>
              <a:rPr lang="en-US" dirty="0" smtClean="0"/>
              <a:t>Lol…</a:t>
            </a:r>
          </a:p>
          <a:p>
            <a:r>
              <a:rPr lang="en-US" dirty="0" smtClean="0"/>
              <a:t>He spoke ill of Jupiter Optimus Maximus during the meeting…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773" y="1157721"/>
            <a:ext cx="5509300" cy="5531426"/>
          </a:xfrm>
          <a:prstGeom prst="rect">
            <a:avLst/>
          </a:prstGeom>
        </p:spPr>
      </p:pic>
    </p:spTree>
    <p:extLst>
      <p:ext uri="{BB962C8B-B14F-4D97-AF65-F5344CB8AC3E}">
        <p14:creationId xmlns:p14="http://schemas.microsoft.com/office/powerpoint/2010/main" val="8818682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was </a:t>
            </a:r>
            <a:r>
              <a:rPr lang="en-US" dirty="0" err="1" smtClean="0"/>
              <a:t>smited</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545" y="-64194"/>
            <a:ext cx="6877051" cy="6762433"/>
          </a:xfrm>
          <a:prstGeom prst="rect">
            <a:avLst/>
          </a:prstGeom>
        </p:spPr>
      </p:pic>
    </p:spTree>
    <p:extLst>
      <p:ext uri="{BB962C8B-B14F-4D97-AF65-F5344CB8AC3E}">
        <p14:creationId xmlns:p14="http://schemas.microsoft.com/office/powerpoint/2010/main" val="16923893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Declares War</a:t>
            </a:r>
            <a:endParaRPr lang="en-US" dirty="0"/>
          </a:p>
        </p:txBody>
      </p:sp>
      <p:sp>
        <p:nvSpPr>
          <p:cNvPr id="3" name="Content Placeholder 2"/>
          <p:cNvSpPr>
            <a:spLocks noGrp="1"/>
          </p:cNvSpPr>
          <p:nvPr>
            <p:ph sz="half" idx="1"/>
          </p:nvPr>
        </p:nvSpPr>
        <p:spPr/>
        <p:txBody>
          <a:bodyPr/>
          <a:lstStyle/>
          <a:p>
            <a:r>
              <a:rPr lang="en-US" dirty="0" smtClean="0"/>
              <a:t>The Romans, under the leadership of their consuls Manlius and the 1</a:t>
            </a:r>
            <a:r>
              <a:rPr lang="en-US" baseline="30000" dirty="0" smtClean="0"/>
              <a:t>st</a:t>
            </a:r>
            <a:r>
              <a:rPr lang="en-US" dirty="0" smtClean="0"/>
              <a:t> Samnite War hero, Decius, declare war against the  Latin communities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5" y="2535267"/>
            <a:ext cx="5902036" cy="4168313"/>
          </a:xfrm>
          <a:prstGeom prst="rect">
            <a:avLst/>
          </a:prstGeom>
        </p:spPr>
      </p:pic>
    </p:spTree>
    <p:extLst>
      <p:ext uri="{BB962C8B-B14F-4D97-AF65-F5344CB8AC3E}">
        <p14:creationId xmlns:p14="http://schemas.microsoft.com/office/powerpoint/2010/main" val="39767734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vs Latin</a:t>
            </a:r>
            <a:endParaRPr lang="en-US" dirty="0"/>
          </a:p>
        </p:txBody>
      </p:sp>
      <p:sp>
        <p:nvSpPr>
          <p:cNvPr id="3" name="Content Placeholder 2"/>
          <p:cNvSpPr>
            <a:spLocks noGrp="1"/>
          </p:cNvSpPr>
          <p:nvPr>
            <p:ph sz="half" idx="1"/>
          </p:nvPr>
        </p:nvSpPr>
        <p:spPr>
          <a:xfrm>
            <a:off x="7316658" y="2620478"/>
            <a:ext cx="4608576" cy="3438144"/>
          </a:xfrm>
        </p:spPr>
        <p:txBody>
          <a:bodyPr/>
          <a:lstStyle/>
          <a:p>
            <a:r>
              <a:rPr lang="en-US" dirty="0" smtClean="0"/>
              <a:t>The Romans and Latins were incredibly similar.  Similar fighting tactics, similar language, similar gods, and even similar friends</a:t>
            </a:r>
          </a:p>
          <a:p>
            <a:r>
              <a:rPr lang="en-US" dirty="0" smtClean="0"/>
              <a:t>It basically boiled down to who was going to fight harder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54" y="2419928"/>
            <a:ext cx="5952799" cy="3967018"/>
          </a:xfrm>
          <a:prstGeom prst="rect">
            <a:avLst/>
          </a:prstGeom>
        </p:spPr>
      </p:pic>
    </p:spTree>
    <p:extLst>
      <p:ext uri="{BB962C8B-B14F-4D97-AF65-F5344CB8AC3E}">
        <p14:creationId xmlns:p14="http://schemas.microsoft.com/office/powerpoint/2010/main" val="270516880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Dreams…</a:t>
            </a:r>
            <a:endParaRPr lang="en-US" dirty="0"/>
          </a:p>
        </p:txBody>
      </p:sp>
      <p:sp>
        <p:nvSpPr>
          <p:cNvPr id="3" name="Content Placeholder 2"/>
          <p:cNvSpPr>
            <a:spLocks noGrp="1"/>
          </p:cNvSpPr>
          <p:nvPr>
            <p:ph sz="half" idx="1"/>
          </p:nvPr>
        </p:nvSpPr>
        <p:spPr>
          <a:xfrm>
            <a:off x="213895" y="2768259"/>
            <a:ext cx="4608576" cy="3438144"/>
          </a:xfrm>
        </p:spPr>
        <p:txBody>
          <a:bodyPr/>
          <a:lstStyle/>
          <a:p>
            <a:r>
              <a:rPr lang="en-US" dirty="0" smtClean="0"/>
              <a:t>The day before battle with the Latins, both consuls had the same dream.</a:t>
            </a:r>
          </a:p>
          <a:p>
            <a:r>
              <a:rPr lang="en-US" dirty="0" smtClean="0"/>
              <a:t>They made an agreement that when it came time for battle, whoever seemed to be losing would sacrifice himself</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08" y="586033"/>
            <a:ext cx="7046256" cy="5972999"/>
          </a:xfrm>
          <a:prstGeom prst="rect">
            <a:avLst/>
          </a:prstGeom>
        </p:spPr>
      </p:pic>
    </p:spTree>
    <p:extLst>
      <p:ext uri="{BB962C8B-B14F-4D97-AF65-F5344CB8AC3E}">
        <p14:creationId xmlns:p14="http://schemas.microsoft.com/office/powerpoint/2010/main" val="12090145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Titus Manlius… Rule Follower</a:t>
            </a:r>
            <a:endParaRPr lang="en-US" dirty="0"/>
          </a:p>
        </p:txBody>
      </p:sp>
      <p:sp>
        <p:nvSpPr>
          <p:cNvPr id="3" name="Content Placeholder 2"/>
          <p:cNvSpPr>
            <a:spLocks noGrp="1"/>
          </p:cNvSpPr>
          <p:nvPr>
            <p:ph sz="half" idx="1"/>
          </p:nvPr>
        </p:nvSpPr>
        <p:spPr/>
        <p:txBody>
          <a:bodyPr/>
          <a:lstStyle/>
          <a:p>
            <a:r>
              <a:rPr lang="en-US" dirty="0" smtClean="0"/>
              <a:t>Due to an omen they received, the Romans did not want to start the fighting</a:t>
            </a:r>
          </a:p>
          <a:p>
            <a:r>
              <a:rPr lang="en-US" dirty="0" smtClean="0"/>
              <a:t>Romans ordered not to abandon their posts</a:t>
            </a:r>
          </a:p>
          <a:p>
            <a:r>
              <a:rPr lang="en-US" dirty="0" smtClean="0"/>
              <a:t>Manlius’ son was goaded by one of the Latins…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0" y="128634"/>
            <a:ext cx="4547754" cy="6610108"/>
          </a:xfrm>
          <a:prstGeom prst="rect">
            <a:avLst/>
          </a:prstGeom>
        </p:spPr>
      </p:pic>
    </p:spTree>
    <p:extLst>
      <p:ext uri="{BB962C8B-B14F-4D97-AF65-F5344CB8AC3E}">
        <p14:creationId xmlns:p14="http://schemas.microsoft.com/office/powerpoint/2010/main" val="9347848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he killed him</a:t>
            </a:r>
            <a:endParaRPr lang="en-US" dirty="0"/>
          </a:p>
        </p:txBody>
      </p:sp>
      <p:sp>
        <p:nvSpPr>
          <p:cNvPr id="3" name="Content Placeholder 2"/>
          <p:cNvSpPr>
            <a:spLocks noGrp="1"/>
          </p:cNvSpPr>
          <p:nvPr>
            <p:ph sz="half" idx="1"/>
          </p:nvPr>
        </p:nvSpPr>
        <p:spPr/>
        <p:txBody>
          <a:bodyPr/>
          <a:lstStyle/>
          <a:p>
            <a:r>
              <a:rPr lang="en-US" dirty="0" smtClean="0"/>
              <a:t>And came back to the camp with his spoils.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328" y="543049"/>
            <a:ext cx="3588182" cy="6105545"/>
          </a:xfrm>
          <a:prstGeom prst="rect">
            <a:avLst/>
          </a:prstGeom>
        </p:spPr>
      </p:pic>
    </p:spTree>
    <p:extLst>
      <p:ext uri="{BB962C8B-B14F-4D97-AF65-F5344CB8AC3E}">
        <p14:creationId xmlns:p14="http://schemas.microsoft.com/office/powerpoint/2010/main" val="34088417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his dad ordered him flogged and beheaded…</a:t>
            </a:r>
            <a:endParaRPr lang="en-US" dirty="0"/>
          </a:p>
        </p:txBody>
      </p:sp>
      <p:sp>
        <p:nvSpPr>
          <p:cNvPr id="3" name="Content Placeholder 2"/>
          <p:cNvSpPr>
            <a:spLocks noGrp="1"/>
          </p:cNvSpPr>
          <p:nvPr>
            <p:ph sz="half" idx="1"/>
          </p:nvPr>
        </p:nvSpPr>
        <p:spPr/>
        <p:txBody>
          <a:bodyPr/>
          <a:lstStyle/>
          <a:p>
            <a:r>
              <a:rPr lang="en-US" dirty="0" smtClean="0">
                <a:sym typeface="Wingdings" panose="05000000000000000000" pitchFamily="2" charset="2"/>
              </a:rPr>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982" y="1864194"/>
            <a:ext cx="8484466" cy="4797580"/>
          </a:xfrm>
          <a:prstGeom prst="rect">
            <a:avLst/>
          </a:prstGeom>
        </p:spPr>
      </p:pic>
    </p:spTree>
    <p:extLst>
      <p:ext uri="{BB962C8B-B14F-4D97-AF65-F5344CB8AC3E}">
        <p14:creationId xmlns:p14="http://schemas.microsoft.com/office/powerpoint/2010/main" val="150568864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This should remind you of something…</a:t>
            </a:r>
            <a:endParaRPr lang="en-US" dirty="0"/>
          </a:p>
        </p:txBody>
      </p:sp>
    </p:spTree>
    <p:extLst>
      <p:ext uri="{BB962C8B-B14F-4D97-AF65-F5344CB8AC3E}">
        <p14:creationId xmlns:p14="http://schemas.microsoft.com/office/powerpoint/2010/main" val="31956260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never hurts to ask for help…</a:t>
            </a:r>
            <a:endParaRPr lang="en-US" dirty="0"/>
          </a:p>
        </p:txBody>
      </p:sp>
      <p:sp>
        <p:nvSpPr>
          <p:cNvPr id="3" name="Content Placeholder 2"/>
          <p:cNvSpPr>
            <a:spLocks noGrp="1"/>
          </p:cNvSpPr>
          <p:nvPr>
            <p:ph idx="1"/>
          </p:nvPr>
        </p:nvSpPr>
        <p:spPr/>
        <p:txBody>
          <a:bodyPr/>
          <a:lstStyle/>
          <a:p>
            <a:r>
              <a:rPr lang="en-US" dirty="0"/>
              <a:t>Pythian Apollo, guided and inspired by thy will I go forth to destroy the city of Veii, and a tenth part of its spoils I devote to thee. Thee too, Queen Juno, who now </a:t>
            </a:r>
            <a:r>
              <a:rPr lang="en-US" dirty="0" err="1"/>
              <a:t>dwellest</a:t>
            </a:r>
            <a:r>
              <a:rPr lang="en-US" dirty="0"/>
              <a:t> in Veii, I beseech, that thou wouldst follow us, after our victory, to the City which is ours and which will soon be thine, where a temple worthy of thy majesty will receive thee. He attacked from all sides</a:t>
            </a:r>
            <a:r>
              <a:rPr lang="en-US" dirty="0" smtClean="0"/>
              <a:t>. – Livy</a:t>
            </a:r>
          </a:p>
          <a:p>
            <a:endParaRPr lang="en-US" dirty="0"/>
          </a:p>
          <a:p>
            <a:endParaRPr lang="en-US" dirty="0"/>
          </a:p>
        </p:txBody>
      </p:sp>
    </p:spTree>
    <p:extLst>
      <p:ext uri="{BB962C8B-B14F-4D97-AF65-F5344CB8AC3E}">
        <p14:creationId xmlns:p14="http://schemas.microsoft.com/office/powerpoint/2010/main" val="339739567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134" y="125556"/>
            <a:ext cx="9673358" cy="6657546"/>
          </a:xfrm>
          <a:prstGeom prst="rect">
            <a:avLst/>
          </a:prstGeom>
        </p:spPr>
      </p:pic>
    </p:spTree>
    <p:extLst>
      <p:ext uri="{BB962C8B-B14F-4D97-AF65-F5344CB8AC3E}">
        <p14:creationId xmlns:p14="http://schemas.microsoft.com/office/powerpoint/2010/main" val="281796514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 and Conquer… and ally with your enemies</a:t>
            </a:r>
            <a:endParaRPr lang="en-US" dirty="0"/>
          </a:p>
        </p:txBody>
      </p:sp>
      <p:sp>
        <p:nvSpPr>
          <p:cNvPr id="3" name="Content Placeholder 2"/>
          <p:cNvSpPr>
            <a:spLocks noGrp="1"/>
          </p:cNvSpPr>
          <p:nvPr>
            <p:ph sz="half" idx="1"/>
          </p:nvPr>
        </p:nvSpPr>
        <p:spPr/>
        <p:txBody>
          <a:bodyPr/>
          <a:lstStyle/>
          <a:p>
            <a:r>
              <a:rPr lang="en-US" dirty="0" smtClean="0"/>
              <a:t>With the help of the </a:t>
            </a:r>
            <a:r>
              <a:rPr lang="en-US" dirty="0" err="1" smtClean="0"/>
              <a:t>Samnites</a:t>
            </a:r>
            <a:r>
              <a:rPr lang="en-US" dirty="0" smtClean="0"/>
              <a:t>, the Romans laid siege to each of the individual </a:t>
            </a:r>
            <a:r>
              <a:rPr lang="en-US" dirty="0"/>
              <a:t>L</a:t>
            </a:r>
            <a:r>
              <a:rPr lang="en-US" dirty="0" smtClean="0"/>
              <a:t>atin cities.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673" y="2293510"/>
            <a:ext cx="5751368" cy="4198499"/>
          </a:xfrm>
          <a:prstGeom prst="rect">
            <a:avLst/>
          </a:prstGeom>
        </p:spPr>
      </p:pic>
    </p:spTree>
    <p:extLst>
      <p:ext uri="{BB962C8B-B14F-4D97-AF65-F5344CB8AC3E}">
        <p14:creationId xmlns:p14="http://schemas.microsoft.com/office/powerpoint/2010/main" val="11604781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end, Rome won.  </a:t>
            </a:r>
            <a:endParaRPr lang="en-US" dirty="0"/>
          </a:p>
        </p:txBody>
      </p:sp>
      <p:sp>
        <p:nvSpPr>
          <p:cNvPr id="3" name="Content Placeholder 2"/>
          <p:cNvSpPr>
            <a:spLocks noGrp="1"/>
          </p:cNvSpPr>
          <p:nvPr>
            <p:ph sz="half" idx="1"/>
          </p:nvPr>
        </p:nvSpPr>
        <p:spPr/>
        <p:txBody>
          <a:bodyPr/>
          <a:lstStyle/>
          <a:p>
            <a:r>
              <a:rPr lang="en-US" dirty="0" smtClean="0"/>
              <a:t>Treated the cities differently</a:t>
            </a:r>
          </a:p>
          <a:p>
            <a:pPr lvl="1"/>
            <a:r>
              <a:rPr lang="en-US" dirty="0" smtClean="0"/>
              <a:t>The cities who hardly resisted were granted citizenship</a:t>
            </a:r>
          </a:p>
          <a:p>
            <a:pPr lvl="1"/>
            <a:endParaRPr lang="en-US" dirty="0"/>
          </a:p>
          <a:p>
            <a:pPr lvl="1"/>
            <a:r>
              <a:rPr lang="en-US" dirty="0" smtClean="0"/>
              <a:t>Quasi resistors kept their right to marry Romans and trade, but were denied suffrage</a:t>
            </a:r>
          </a:p>
          <a:p>
            <a:pPr lvl="1"/>
            <a:r>
              <a:rPr lang="en-US" dirty="0" smtClean="0"/>
              <a:t>Significant resistors and leaders saw their lands stripped</a:t>
            </a:r>
          </a:p>
          <a:p>
            <a:pPr lvl="1"/>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436" y="1531861"/>
            <a:ext cx="5883564" cy="4969385"/>
          </a:xfrm>
          <a:prstGeom prst="rect">
            <a:avLst/>
          </a:prstGeom>
        </p:spPr>
      </p:pic>
    </p:spTree>
    <p:extLst>
      <p:ext uri="{BB962C8B-B14F-4D97-AF65-F5344CB8AC3E}">
        <p14:creationId xmlns:p14="http://schemas.microsoft.com/office/powerpoint/2010/main" val="154603576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pragmatism	</a:t>
            </a:r>
            <a:endParaRPr lang="en-US" dirty="0"/>
          </a:p>
        </p:txBody>
      </p:sp>
      <p:sp>
        <p:nvSpPr>
          <p:cNvPr id="3" name="Content Placeholder 2"/>
          <p:cNvSpPr>
            <a:spLocks noGrp="1"/>
          </p:cNvSpPr>
          <p:nvPr>
            <p:ph sz="half" idx="1"/>
          </p:nvPr>
        </p:nvSpPr>
        <p:spPr/>
        <p:txBody>
          <a:bodyPr/>
          <a:lstStyle/>
          <a:p>
            <a:r>
              <a:rPr lang="en-US" dirty="0" smtClean="0"/>
              <a:t>The Romans were happy to welcome more and more people into their communities as they expanded. </a:t>
            </a:r>
          </a:p>
          <a:p>
            <a:pPr lvl="1"/>
            <a:r>
              <a:rPr lang="en-US" dirty="0" smtClean="0"/>
              <a:t>Policy of welcoming people who wanted friendship were accepted</a:t>
            </a:r>
          </a:p>
          <a:p>
            <a:pPr lvl="1"/>
            <a:r>
              <a:rPr lang="en-US" dirty="0" smtClean="0"/>
              <a:t>Those who resisted were crushed</a:t>
            </a:r>
          </a:p>
          <a:p>
            <a:pPr lvl="1"/>
            <a:r>
              <a:rPr lang="en-US" dirty="0" smtClean="0"/>
              <a:t>Led to an ethnically diverse empire</a:t>
            </a:r>
          </a:p>
          <a:p>
            <a:pPr lvl="1"/>
            <a:r>
              <a:rPr lang="en-US" dirty="0" smtClean="0"/>
              <a:t>And some genocide…</a:t>
            </a:r>
            <a:endParaRPr lang="en-US" dirty="0"/>
          </a:p>
        </p:txBody>
      </p:sp>
    </p:spTree>
    <p:extLst>
      <p:ext uri="{BB962C8B-B14F-4D97-AF65-F5344CB8AC3E}">
        <p14:creationId xmlns:p14="http://schemas.microsoft.com/office/powerpoint/2010/main" val="247218654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good to be the big dog</a:t>
            </a:r>
            <a:endParaRPr lang="en-US" dirty="0"/>
          </a:p>
        </p:txBody>
      </p:sp>
      <p:sp>
        <p:nvSpPr>
          <p:cNvPr id="3" name="Content Placeholder 2"/>
          <p:cNvSpPr>
            <a:spLocks noGrp="1"/>
          </p:cNvSpPr>
          <p:nvPr>
            <p:ph sz="half" idx="1"/>
          </p:nvPr>
        </p:nvSpPr>
        <p:spPr/>
        <p:txBody>
          <a:bodyPr/>
          <a:lstStyle/>
          <a:p>
            <a:r>
              <a:rPr lang="en-US" dirty="0" smtClean="0"/>
              <a:t>After defeating the Latin communities, the Roman saw the economic and military benefits of controlling more territory, so they set about expanding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434" y="434109"/>
            <a:ext cx="5761566" cy="6285345"/>
          </a:xfrm>
          <a:prstGeom prst="rect">
            <a:avLst/>
          </a:prstGeom>
        </p:spPr>
      </p:pic>
    </p:spTree>
    <p:extLst>
      <p:ext uri="{BB962C8B-B14F-4D97-AF65-F5344CB8AC3E}">
        <p14:creationId xmlns:p14="http://schemas.microsoft.com/office/powerpoint/2010/main" val="29643435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(Great) Samnite War (326-304 BC)</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0259" y="2038481"/>
            <a:ext cx="8500874" cy="4590472"/>
          </a:xfrm>
        </p:spPr>
      </p:pic>
    </p:spTree>
    <p:extLst>
      <p:ext uri="{BB962C8B-B14F-4D97-AF65-F5344CB8AC3E}">
        <p14:creationId xmlns:p14="http://schemas.microsoft.com/office/powerpoint/2010/main" val="390285422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didn’t want to “start” the war</a:t>
            </a:r>
            <a:endParaRPr lang="en-US" dirty="0"/>
          </a:p>
        </p:txBody>
      </p:sp>
      <p:sp>
        <p:nvSpPr>
          <p:cNvPr id="3" name="Content Placeholder 2"/>
          <p:cNvSpPr>
            <a:spLocks noGrp="1"/>
          </p:cNvSpPr>
          <p:nvPr>
            <p:ph sz="half" idx="1"/>
          </p:nvPr>
        </p:nvSpPr>
        <p:spPr/>
        <p:txBody>
          <a:bodyPr/>
          <a:lstStyle/>
          <a:p>
            <a:r>
              <a:rPr lang="en-US" dirty="0" smtClean="0"/>
              <a:t>So they just sent some colonists into Samnite territory… hoping either to gain land or provoke an attack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271" y="2022345"/>
            <a:ext cx="5868620" cy="4377012"/>
          </a:xfrm>
          <a:prstGeom prst="rect">
            <a:avLst/>
          </a:prstGeom>
        </p:spPr>
      </p:pic>
    </p:spTree>
    <p:extLst>
      <p:ext uri="{BB962C8B-B14F-4D97-AF65-F5344CB8AC3E}">
        <p14:creationId xmlns:p14="http://schemas.microsoft.com/office/powerpoint/2010/main" val="306343802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Samnites</a:t>
            </a:r>
            <a:r>
              <a:rPr lang="en-US" dirty="0" smtClean="0"/>
              <a:t> had 99 Problems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Although the Roman colonies WERE one of them, the </a:t>
            </a:r>
            <a:r>
              <a:rPr lang="en-US" dirty="0" err="1" smtClean="0"/>
              <a:t>Samnites</a:t>
            </a:r>
            <a:r>
              <a:rPr lang="en-US" dirty="0" smtClean="0"/>
              <a:t> were already engaged in a war with the Greeks</a:t>
            </a:r>
          </a:p>
          <a:p>
            <a:r>
              <a:rPr lang="en-US" dirty="0" smtClean="0"/>
              <a:t>Since the </a:t>
            </a:r>
            <a:r>
              <a:rPr lang="en-US" dirty="0" err="1" smtClean="0"/>
              <a:t>Samnites</a:t>
            </a:r>
            <a:r>
              <a:rPr lang="en-US" dirty="0" smtClean="0"/>
              <a:t> couldn’t resist, the Romans sent out more and more colonies</a:t>
            </a:r>
          </a:p>
          <a:p>
            <a:r>
              <a:rPr lang="en-US" dirty="0" smtClean="0"/>
              <a:t>It finally became too much (Naples) -327 BC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116" y="622877"/>
            <a:ext cx="4762500" cy="5981700"/>
          </a:xfrm>
          <a:prstGeom prst="rect">
            <a:avLst/>
          </a:prstGeom>
        </p:spPr>
      </p:pic>
    </p:spTree>
    <p:extLst>
      <p:ext uri="{BB962C8B-B14F-4D97-AF65-F5344CB8AC3E}">
        <p14:creationId xmlns:p14="http://schemas.microsoft.com/office/powerpoint/2010/main" val="134794018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Rome’s Only True enemy, early on, was herself</a:t>
            </a:r>
            <a:endParaRPr lang="en-US" dirty="0"/>
          </a:p>
        </p:txBody>
      </p:sp>
      <p:sp>
        <p:nvSpPr>
          <p:cNvPr id="4" name="Content Placeholder 3"/>
          <p:cNvSpPr>
            <a:spLocks noGrp="1"/>
          </p:cNvSpPr>
          <p:nvPr>
            <p:ph sz="half" idx="2"/>
          </p:nvPr>
        </p:nvSpPr>
        <p:spPr/>
        <p:txBody>
          <a:bodyPr>
            <a:normAutofit/>
          </a:bodyPr>
          <a:lstStyle/>
          <a:p>
            <a:r>
              <a:rPr lang="en-US" dirty="0" smtClean="0"/>
              <a:t>325 – Dictator and Master of horse – received bad omens</a:t>
            </a:r>
          </a:p>
          <a:p>
            <a:pPr lvl="1"/>
            <a:r>
              <a:rPr lang="en-US" dirty="0" smtClean="0"/>
              <a:t>Master of horse, couldn’t “hold his horses” for a better omen</a:t>
            </a:r>
          </a:p>
          <a:p>
            <a:pPr lvl="2"/>
            <a:r>
              <a:rPr lang="en-US" dirty="0" smtClean="0"/>
              <a:t>Quintus Fabius Maximus</a:t>
            </a:r>
            <a:endParaRPr lang="en-US" dirty="0"/>
          </a:p>
        </p:txBody>
      </p:sp>
      <p:pic>
        <p:nvPicPr>
          <p:cNvPr id="1026" name="Picture 2" descr="Image result for master of the horse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82" y="2165782"/>
            <a:ext cx="59055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490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Fabius Crushed a Samnite Army	</a:t>
            </a:r>
            <a:endParaRPr lang="en-US" dirty="0"/>
          </a:p>
        </p:txBody>
      </p:sp>
      <p:sp>
        <p:nvSpPr>
          <p:cNvPr id="3" name="Content Placeholder 2"/>
          <p:cNvSpPr>
            <a:spLocks noGrp="1"/>
          </p:cNvSpPr>
          <p:nvPr>
            <p:ph sz="half" idx="1"/>
          </p:nvPr>
        </p:nvSpPr>
        <p:spPr/>
        <p:txBody>
          <a:bodyPr/>
          <a:lstStyle/>
          <a:p>
            <a:r>
              <a:rPr lang="en-US" dirty="0" smtClean="0"/>
              <a:t>His dictator, however, was still livid</a:t>
            </a:r>
          </a:p>
          <a:p>
            <a:pPr lvl="1"/>
            <a:r>
              <a:rPr lang="en-US" dirty="0" smtClean="0"/>
              <a:t>He had explicitly disobeyed his orders</a:t>
            </a:r>
          </a:p>
          <a:p>
            <a:pPr lvl="1"/>
            <a:r>
              <a:rPr lang="en-US" dirty="0" smtClean="0"/>
              <a:t>The gods did not favor the battle… risked the relationship here</a:t>
            </a:r>
          </a:p>
          <a:p>
            <a:pPr lvl="1"/>
            <a:r>
              <a:rPr lang="en-US" dirty="0" smtClean="0"/>
              <a:t>Fabius Arrested, despite his incredible victory</a:t>
            </a:r>
          </a:p>
          <a:p>
            <a:pPr lvl="1"/>
            <a:r>
              <a:rPr lang="en-US" dirty="0" smtClean="0"/>
              <a:t>Fabius escaped and Ran to Rome, asking his dad for help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3" y="1870429"/>
            <a:ext cx="5721350" cy="4411886"/>
          </a:xfrm>
          <a:prstGeom prst="rect">
            <a:avLst/>
          </a:prstGeom>
        </p:spPr>
      </p:pic>
    </p:spTree>
    <p:extLst>
      <p:ext uri="{BB962C8B-B14F-4D97-AF65-F5344CB8AC3E}">
        <p14:creationId xmlns:p14="http://schemas.microsoft.com/office/powerpoint/2010/main" val="23473353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over, all around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488" y="873125"/>
            <a:ext cx="6013450" cy="4510087"/>
          </a:xfrm>
        </p:spPr>
      </p:pic>
      <p:sp>
        <p:nvSpPr>
          <p:cNvPr id="4" name="Text Placeholder 3"/>
          <p:cNvSpPr>
            <a:spLocks noGrp="1"/>
          </p:cNvSpPr>
          <p:nvPr>
            <p:ph type="body" sz="half" idx="2"/>
          </p:nvPr>
        </p:nvSpPr>
        <p:spPr/>
        <p:txBody>
          <a:bodyPr>
            <a:normAutofit fontScale="85000" lnSpcReduction="20000"/>
          </a:bodyPr>
          <a:lstStyle/>
          <a:p>
            <a:r>
              <a:rPr lang="en-US" dirty="0" smtClean="0"/>
              <a:t>Camillus had his men dig a tunnel under the walls of Veii</a:t>
            </a:r>
          </a:p>
          <a:p>
            <a:endParaRPr lang="en-US" dirty="0"/>
          </a:p>
          <a:p>
            <a:r>
              <a:rPr lang="en-US" dirty="0" smtClean="0"/>
              <a:t>He divided his troops and had them attack from all angles</a:t>
            </a:r>
          </a:p>
          <a:p>
            <a:r>
              <a:rPr lang="en-US" dirty="0"/>
              <a:t>	</a:t>
            </a:r>
            <a:r>
              <a:rPr lang="en-US" dirty="0" smtClean="0"/>
              <a:t>The Attack on the walls distracted the </a:t>
            </a:r>
            <a:r>
              <a:rPr lang="en-US" dirty="0" err="1" smtClean="0"/>
              <a:t>Veientines</a:t>
            </a:r>
            <a:r>
              <a:rPr lang="en-US" dirty="0" smtClean="0"/>
              <a:t> from the men mining under their walls</a:t>
            </a:r>
            <a:endParaRPr lang="en-US" dirty="0"/>
          </a:p>
        </p:txBody>
      </p:sp>
    </p:spTree>
    <p:extLst>
      <p:ext uri="{BB962C8B-B14F-4D97-AF65-F5344CB8AC3E}">
        <p14:creationId xmlns:p14="http://schemas.microsoft.com/office/powerpoint/2010/main" val="292596831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there…. Mr. Grumpy Gills</a:t>
            </a:r>
            <a:endParaRPr lang="en-US" dirty="0"/>
          </a:p>
        </p:txBody>
      </p:sp>
      <p:sp>
        <p:nvSpPr>
          <p:cNvPr id="3" name="Content Placeholder 2"/>
          <p:cNvSpPr>
            <a:spLocks noGrp="1"/>
          </p:cNvSpPr>
          <p:nvPr>
            <p:ph sz="half" idx="1"/>
          </p:nvPr>
        </p:nvSpPr>
        <p:spPr/>
        <p:txBody>
          <a:bodyPr/>
          <a:lstStyle/>
          <a:p>
            <a:r>
              <a:rPr lang="en-US" dirty="0" smtClean="0"/>
              <a:t>The dictator, rather than executing Fabius, stripped him of his title and left him behind</a:t>
            </a:r>
          </a:p>
          <a:p>
            <a:r>
              <a:rPr lang="en-US" dirty="0" smtClean="0"/>
              <a:t>He led his men into battle in which they were decisively defeated</a:t>
            </a:r>
            <a:endParaRPr lang="en-US" dirty="0"/>
          </a:p>
        </p:txBody>
      </p:sp>
      <p:sp>
        <p:nvSpPr>
          <p:cNvPr id="5" name="AutoShape 2" descr="Image result for Hey There Mr Grumpy Gills"/>
          <p:cNvSpPr>
            <a:spLocks noChangeAspect="1" noChangeArrowheads="1"/>
          </p:cNvSpPr>
          <p:nvPr/>
        </p:nvSpPr>
        <p:spPr bwMode="auto">
          <a:xfrm>
            <a:off x="63500" y="-800100"/>
            <a:ext cx="2676525"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Hey There Mr Grumpy Gills"/>
          <p:cNvSpPr>
            <a:spLocks noChangeAspect="1" noChangeArrowheads="1"/>
          </p:cNvSpPr>
          <p:nvPr/>
        </p:nvSpPr>
        <p:spPr bwMode="auto">
          <a:xfrm>
            <a:off x="7706591" y="5198918"/>
            <a:ext cx="2676525"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Hey There Mr Grumpy Gills"/>
          <p:cNvSpPr>
            <a:spLocks noChangeAspect="1" noChangeArrowheads="1"/>
          </p:cNvSpPr>
          <p:nvPr/>
        </p:nvSpPr>
        <p:spPr bwMode="auto">
          <a:xfrm>
            <a:off x="368300" y="-495300"/>
            <a:ext cx="2676525"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959" y="2554783"/>
            <a:ext cx="5993576" cy="3476274"/>
          </a:xfrm>
          <a:prstGeom prst="rect">
            <a:avLst/>
          </a:prstGeom>
        </p:spPr>
      </p:pic>
    </p:spTree>
    <p:extLst>
      <p:ext uri="{BB962C8B-B14F-4D97-AF65-F5344CB8AC3E}">
        <p14:creationId xmlns:p14="http://schemas.microsoft.com/office/powerpoint/2010/main" val="111785744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Rome won a few victories , </a:t>
            </a:r>
            <a:endParaRPr lang="en-US" dirty="0"/>
          </a:p>
        </p:txBody>
      </p:sp>
      <p:sp>
        <p:nvSpPr>
          <p:cNvPr id="3" name="Content Placeholder 2"/>
          <p:cNvSpPr>
            <a:spLocks noGrp="1"/>
          </p:cNvSpPr>
          <p:nvPr>
            <p:ph sz="half" idx="1"/>
          </p:nvPr>
        </p:nvSpPr>
        <p:spPr/>
        <p:txBody>
          <a:bodyPr/>
          <a:lstStyle/>
          <a:p>
            <a:r>
              <a:rPr lang="en-US" dirty="0"/>
              <a:t>The Romans, who had the upper hand offered a peace treaty they </a:t>
            </a:r>
            <a:r>
              <a:rPr lang="en-US" dirty="0" smtClean="0"/>
              <a:t>knew </a:t>
            </a:r>
            <a:r>
              <a:rPr lang="en-US" dirty="0"/>
              <a:t>the </a:t>
            </a:r>
            <a:r>
              <a:rPr lang="en-US" dirty="0" err="1"/>
              <a:t>Samnites</a:t>
            </a:r>
            <a:r>
              <a:rPr lang="en-US" dirty="0"/>
              <a:t> could never accept, so the war continued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178" y="1864194"/>
            <a:ext cx="4645974" cy="4645974"/>
          </a:xfrm>
          <a:prstGeom prst="rect">
            <a:avLst/>
          </a:prstGeom>
        </p:spPr>
      </p:pic>
    </p:spTree>
    <p:extLst>
      <p:ext uri="{BB962C8B-B14F-4D97-AF65-F5344CB8AC3E}">
        <p14:creationId xmlns:p14="http://schemas.microsoft.com/office/powerpoint/2010/main" val="115215936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the Claudine Forks </a:t>
            </a:r>
            <a:endParaRPr lang="en-US" dirty="0"/>
          </a:p>
        </p:txBody>
      </p:sp>
      <p:sp>
        <p:nvSpPr>
          <p:cNvPr id="3" name="Content Placeholder 2"/>
          <p:cNvSpPr>
            <a:spLocks noGrp="1"/>
          </p:cNvSpPr>
          <p:nvPr>
            <p:ph sz="half" idx="1"/>
          </p:nvPr>
        </p:nvSpPr>
        <p:spPr/>
        <p:txBody>
          <a:bodyPr/>
          <a:lstStyle/>
          <a:p>
            <a:r>
              <a:rPr lang="en-US" dirty="0" smtClean="0"/>
              <a:t>The Romans were told by “captured” Samnite </a:t>
            </a:r>
            <a:r>
              <a:rPr lang="en-US" dirty="0" err="1" smtClean="0"/>
              <a:t>heardsmen</a:t>
            </a:r>
            <a:r>
              <a:rPr lang="en-US" dirty="0" smtClean="0"/>
              <a:t> where the Samnite army was</a:t>
            </a:r>
          </a:p>
          <a:p>
            <a:r>
              <a:rPr lang="en-US" dirty="0" smtClean="0"/>
              <a:t>The Romans rushed to attack, but found themselves between literal rocks and a figurative hard place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6715" y="2017713"/>
            <a:ext cx="4399869" cy="3441700"/>
          </a:xfrm>
        </p:spPr>
      </p:pic>
    </p:spTree>
    <p:extLst>
      <p:ext uri="{BB962C8B-B14F-4D97-AF65-F5344CB8AC3E}">
        <p14:creationId xmlns:p14="http://schemas.microsoft.com/office/powerpoint/2010/main" val="349503589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Trapped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1264" y="147688"/>
            <a:ext cx="7606903" cy="6643362"/>
          </a:xfrm>
        </p:spPr>
      </p:pic>
    </p:spTree>
    <p:extLst>
      <p:ext uri="{BB962C8B-B14F-4D97-AF65-F5344CB8AC3E}">
        <p14:creationId xmlns:p14="http://schemas.microsoft.com/office/powerpoint/2010/main" val="330828814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Samnite commander so successful he didn’t know what to do</a:t>
            </a:r>
            <a:endParaRPr lang="en-US" dirty="0"/>
          </a:p>
        </p:txBody>
      </p:sp>
      <p:sp>
        <p:nvSpPr>
          <p:cNvPr id="3" name="Content Placeholder 2"/>
          <p:cNvSpPr>
            <a:spLocks noGrp="1"/>
          </p:cNvSpPr>
          <p:nvPr>
            <p:ph sz="half" idx="1"/>
          </p:nvPr>
        </p:nvSpPr>
        <p:spPr/>
        <p:txBody>
          <a:bodyPr/>
          <a:lstStyle/>
          <a:p>
            <a:r>
              <a:rPr lang="en-US" dirty="0" smtClean="0"/>
              <a:t>Asked his dad for </a:t>
            </a:r>
            <a:r>
              <a:rPr lang="en-US" dirty="0" err="1" smtClean="0"/>
              <a:t>advide</a:t>
            </a:r>
            <a:endParaRPr lang="en-US" dirty="0" smtClean="0"/>
          </a:p>
          <a:p>
            <a:pPr lvl="1"/>
            <a:r>
              <a:rPr lang="en-US" dirty="0" smtClean="0"/>
              <a:t>Let them go</a:t>
            </a:r>
          </a:p>
          <a:p>
            <a:pPr lvl="1"/>
            <a:r>
              <a:rPr lang="en-US" dirty="0" smtClean="0"/>
              <a:t>Kill them</a:t>
            </a:r>
          </a:p>
          <a:p>
            <a:pPr lvl="1"/>
            <a:r>
              <a:rPr lang="en-US" dirty="0" smtClean="0"/>
              <a:t>Just don’t be an idiot…</a:t>
            </a:r>
          </a:p>
          <a:p>
            <a:endParaRPr lang="en-US" dirty="0"/>
          </a:p>
        </p:txBody>
      </p:sp>
    </p:spTree>
    <p:extLst>
      <p:ext uri="{BB962C8B-B14F-4D97-AF65-F5344CB8AC3E}">
        <p14:creationId xmlns:p14="http://schemas.microsoft.com/office/powerpoint/2010/main" val="2437361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5" y="830526"/>
            <a:ext cx="9520157" cy="1059305"/>
          </a:xfrm>
        </p:spPr>
        <p:txBody>
          <a:bodyPr/>
          <a:lstStyle/>
          <a:p>
            <a:r>
              <a:rPr lang="en-US" dirty="0" smtClean="0"/>
              <a:t>He Elected for option 3</a:t>
            </a:r>
            <a:endParaRPr lang="en-US" dirty="0"/>
          </a:p>
        </p:txBody>
      </p:sp>
      <p:sp>
        <p:nvSpPr>
          <p:cNvPr id="3" name="Content Placeholder 2"/>
          <p:cNvSpPr>
            <a:spLocks noGrp="1"/>
          </p:cNvSpPr>
          <p:nvPr>
            <p:ph sz="half" idx="1"/>
          </p:nvPr>
        </p:nvSpPr>
        <p:spPr/>
        <p:txBody>
          <a:bodyPr/>
          <a:lstStyle/>
          <a:p>
            <a:r>
              <a:rPr lang="en-US" dirty="0" smtClean="0"/>
              <a:t>Embarrass the Romans…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1877" y="293538"/>
            <a:ext cx="4507432" cy="6329585"/>
          </a:xfrm>
        </p:spPr>
      </p:pic>
    </p:spTree>
    <p:extLst>
      <p:ext uri="{BB962C8B-B14F-4D97-AF65-F5344CB8AC3E}">
        <p14:creationId xmlns:p14="http://schemas.microsoft.com/office/powerpoint/2010/main" val="215992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that was silly	</a:t>
            </a:r>
            <a:endParaRPr lang="en-US" dirty="0"/>
          </a:p>
        </p:txBody>
      </p:sp>
      <p:sp>
        <p:nvSpPr>
          <p:cNvPr id="3" name="Content Placeholder 2"/>
          <p:cNvSpPr>
            <a:spLocks noGrp="1"/>
          </p:cNvSpPr>
          <p:nvPr>
            <p:ph sz="half" idx="1"/>
          </p:nvPr>
        </p:nvSpPr>
        <p:spPr/>
        <p:txBody>
          <a:bodyPr/>
          <a:lstStyle/>
          <a:p>
            <a:r>
              <a:rPr lang="en-US" dirty="0" smtClean="0"/>
              <a:t>The Romans did not accept the peace, eventually formed a new army, and soul crushed the </a:t>
            </a:r>
            <a:r>
              <a:rPr lang="en-US" dirty="0" err="1" smtClean="0"/>
              <a:t>Samnites</a:t>
            </a:r>
            <a:r>
              <a:rPr lang="en-US" dirty="0" smtClean="0"/>
              <a:t>, brining an end to the Second Samnite War (304)</a:t>
            </a:r>
          </a:p>
          <a:p>
            <a:r>
              <a:rPr lang="en-US" dirty="0" smtClean="0"/>
              <a:t>The Peace Lasted Only 6 years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983" y="3196128"/>
            <a:ext cx="5574974" cy="3456484"/>
          </a:xfrm>
          <a:prstGeom prst="rect">
            <a:avLst/>
          </a:prstGeom>
        </p:spPr>
      </p:pic>
    </p:spTree>
    <p:extLst>
      <p:ext uri="{BB962C8B-B14F-4D97-AF65-F5344CB8AC3E}">
        <p14:creationId xmlns:p14="http://schemas.microsoft.com/office/powerpoint/2010/main" val="769742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Samnite War</a:t>
            </a:r>
            <a:endParaRPr lang="en-US" dirty="0"/>
          </a:p>
        </p:txBody>
      </p:sp>
      <p:sp>
        <p:nvSpPr>
          <p:cNvPr id="3" name="Content Placeholder 2"/>
          <p:cNvSpPr>
            <a:spLocks noGrp="1"/>
          </p:cNvSpPr>
          <p:nvPr>
            <p:ph sz="half" idx="1"/>
          </p:nvPr>
        </p:nvSpPr>
        <p:spPr/>
        <p:txBody>
          <a:bodyPr/>
          <a:lstStyle/>
          <a:p>
            <a:r>
              <a:rPr lang="en-US" dirty="0" smtClean="0"/>
              <a:t>After just 6 years, the 3</a:t>
            </a:r>
            <a:r>
              <a:rPr lang="en-US" baseline="30000" dirty="0" smtClean="0"/>
              <a:t>rd</a:t>
            </a:r>
            <a:r>
              <a:rPr lang="en-US" dirty="0" smtClean="0"/>
              <a:t> Samnite War broke out</a:t>
            </a:r>
          </a:p>
          <a:p>
            <a:r>
              <a:rPr lang="en-US" dirty="0" smtClean="0"/>
              <a:t>The decisive battle was fought at </a:t>
            </a:r>
            <a:r>
              <a:rPr lang="en-US" dirty="0" err="1"/>
              <a:t>Sentinum</a:t>
            </a:r>
            <a:r>
              <a:rPr lang="en-US" dirty="0"/>
              <a:t> </a:t>
            </a:r>
            <a:r>
              <a:rPr lang="en-US" dirty="0" smtClean="0"/>
              <a:t>in 295</a:t>
            </a:r>
          </a:p>
          <a:p>
            <a:r>
              <a:rPr lang="en-US" dirty="0" smtClean="0"/>
              <a:t>Consuls for the battle were</a:t>
            </a:r>
          </a:p>
          <a:p>
            <a:pPr lvl="1"/>
            <a:r>
              <a:rPr lang="en-US" dirty="0"/>
              <a:t>Quintus Fabius Maximus </a:t>
            </a:r>
            <a:r>
              <a:rPr lang="en-US" dirty="0" err="1"/>
              <a:t>Rullianus</a:t>
            </a:r>
            <a:r>
              <a:rPr lang="en-US" dirty="0"/>
              <a:t> and </a:t>
            </a:r>
            <a:r>
              <a:rPr lang="en-US" dirty="0" err="1"/>
              <a:t>Publius</a:t>
            </a:r>
            <a:r>
              <a:rPr lang="en-US" dirty="0"/>
              <a:t> Decius Mus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271" y="1657329"/>
            <a:ext cx="5832083" cy="4010768"/>
          </a:xfrm>
          <a:prstGeom prst="rect">
            <a:avLst/>
          </a:prstGeom>
        </p:spPr>
      </p:pic>
    </p:spTree>
    <p:extLst>
      <p:ext uri="{BB962C8B-B14F-4D97-AF65-F5344CB8AC3E}">
        <p14:creationId xmlns:p14="http://schemas.microsoft.com/office/powerpoint/2010/main" val="2599484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Victory (again)</a:t>
            </a:r>
            <a:endParaRPr lang="en-US" dirty="0"/>
          </a:p>
        </p:txBody>
      </p:sp>
      <p:sp>
        <p:nvSpPr>
          <p:cNvPr id="3" name="Content Placeholder 2"/>
          <p:cNvSpPr>
            <a:spLocks noGrp="1"/>
          </p:cNvSpPr>
          <p:nvPr>
            <p:ph sz="half" idx="1"/>
          </p:nvPr>
        </p:nvSpPr>
        <p:spPr/>
        <p:txBody>
          <a:bodyPr/>
          <a:lstStyle/>
          <a:p>
            <a:r>
              <a:rPr lang="en-US" dirty="0" smtClean="0"/>
              <a:t>Although the battle looked as though it was turning away from them, Decius sacrificed himself, as his father had years before</a:t>
            </a:r>
          </a:p>
          <a:p>
            <a:r>
              <a:rPr lang="en-US" dirty="0" smtClean="0"/>
              <a:t>His death inspired the troops enough to turn the tide against the coalition force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271" y="1864194"/>
            <a:ext cx="5940824" cy="4132747"/>
          </a:xfrm>
          <a:prstGeom prst="rect">
            <a:avLst/>
          </a:prstGeom>
        </p:spPr>
      </p:pic>
    </p:spTree>
    <p:extLst>
      <p:ext uri="{BB962C8B-B14F-4D97-AF65-F5344CB8AC3E}">
        <p14:creationId xmlns:p14="http://schemas.microsoft.com/office/powerpoint/2010/main" val="449835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Roman Italy</a:t>
            </a:r>
            <a:endParaRPr lang="en-US" dirty="0"/>
          </a:p>
        </p:txBody>
      </p:sp>
      <p:sp>
        <p:nvSpPr>
          <p:cNvPr id="3" name="Content Placeholder 2"/>
          <p:cNvSpPr>
            <a:spLocks noGrp="1"/>
          </p:cNvSpPr>
          <p:nvPr>
            <p:ph sz="half" idx="1"/>
          </p:nvPr>
        </p:nvSpPr>
        <p:spPr/>
        <p:txBody>
          <a:bodyPr/>
          <a:lstStyle/>
          <a:p>
            <a:r>
              <a:rPr lang="en-US" dirty="0" smtClean="0"/>
              <a:t>By the end of the 3</a:t>
            </a:r>
            <a:r>
              <a:rPr lang="en-US" baseline="30000" dirty="0" smtClean="0"/>
              <a:t>rd</a:t>
            </a:r>
            <a:r>
              <a:rPr lang="en-US" dirty="0" smtClean="0"/>
              <a:t> Samnite War, the Romans controlled all of northern and central Italy… conflict in the south was inevitable.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79204" y="2017713"/>
            <a:ext cx="3154891" cy="3441700"/>
          </a:xfrm>
          <a:prstGeom prst="rect">
            <a:avLst/>
          </a:prstGeom>
        </p:spPr>
      </p:pic>
    </p:spTree>
    <p:extLst>
      <p:ext uri="{BB962C8B-B14F-4D97-AF65-F5344CB8AC3E}">
        <p14:creationId xmlns:p14="http://schemas.microsoft.com/office/powerpoint/2010/main" val="182371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they come…</a:t>
            </a:r>
            <a:endParaRPr lang="en-US" dirty="0"/>
          </a:p>
        </p:txBody>
      </p:sp>
      <p:sp>
        <p:nvSpPr>
          <p:cNvPr id="3" name="Content Placeholder 2"/>
          <p:cNvSpPr>
            <a:spLocks noGrp="1"/>
          </p:cNvSpPr>
          <p:nvPr>
            <p:ph sz="half" idx="1"/>
          </p:nvPr>
        </p:nvSpPr>
        <p:spPr/>
        <p:txBody>
          <a:bodyPr/>
          <a:lstStyle/>
          <a:p>
            <a:r>
              <a:rPr lang="en-US" dirty="0"/>
              <a:t>"</a:t>
            </a:r>
            <a:r>
              <a:rPr lang="en-US" i="1" dirty="0"/>
              <a:t>what had happened to make the Romans, after never stirring from their lines for so many days, now run recklessly up to the walls as though struck with sudden frenzy</a:t>
            </a:r>
            <a:r>
              <a:rPr lang="en-US" dirty="0"/>
              <a:t>".</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74193" y="804889"/>
            <a:ext cx="5888709" cy="4809112"/>
          </a:xfrm>
        </p:spPr>
      </p:pic>
    </p:spTree>
    <p:extLst>
      <p:ext uri="{BB962C8B-B14F-4D97-AF65-F5344CB8AC3E}">
        <p14:creationId xmlns:p14="http://schemas.microsoft.com/office/powerpoint/2010/main" val="259139283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Pyrrhic War</a:t>
            </a:r>
            <a:endParaRPr lang="en-US" dirty="0"/>
          </a:p>
        </p:txBody>
      </p:sp>
      <p:sp>
        <p:nvSpPr>
          <p:cNvPr id="3" name="Content Placeholder 2"/>
          <p:cNvSpPr>
            <a:spLocks noGrp="1"/>
          </p:cNvSpPr>
          <p:nvPr>
            <p:ph sz="half" idx="1"/>
          </p:nvPr>
        </p:nvSpPr>
        <p:spPr>
          <a:xfrm>
            <a:off x="7430670" y="1163153"/>
            <a:ext cx="4608576" cy="3438144"/>
          </a:xfrm>
        </p:spPr>
        <p:txBody>
          <a:bodyPr/>
          <a:lstStyle/>
          <a:p>
            <a:r>
              <a:rPr lang="en-US" dirty="0" smtClean="0"/>
              <a:t>Pyrrhus, a descendent of Alexander the Great, was asked by the people of Tarentum, in Southern Italy, to arbitrate a disagreement between Tarentum and Rome…</a:t>
            </a:r>
          </a:p>
          <a:p>
            <a:r>
              <a:rPr lang="en-US" dirty="0" smtClean="0"/>
              <a:t>This didn’t work out well…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2019300"/>
            <a:ext cx="4572000" cy="4572000"/>
          </a:xfrm>
          <a:prstGeom prst="rect">
            <a:avLst/>
          </a:prstGeom>
        </p:spPr>
      </p:pic>
    </p:spTree>
    <p:extLst>
      <p:ext uri="{BB962C8B-B14F-4D97-AF65-F5344CB8AC3E}">
        <p14:creationId xmlns:p14="http://schemas.microsoft.com/office/powerpoint/2010/main" val="34489479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Heraclea 280 BC</a:t>
            </a:r>
            <a:endParaRPr lang="en-US" dirty="0"/>
          </a:p>
        </p:txBody>
      </p:sp>
      <p:sp>
        <p:nvSpPr>
          <p:cNvPr id="3" name="Content Placeholder 2"/>
          <p:cNvSpPr>
            <a:spLocks noGrp="1"/>
          </p:cNvSpPr>
          <p:nvPr>
            <p:ph sz="half" idx="1"/>
          </p:nvPr>
        </p:nvSpPr>
        <p:spPr/>
        <p:txBody>
          <a:bodyPr/>
          <a:lstStyle/>
          <a:p>
            <a:r>
              <a:rPr lang="en-US" dirty="0" smtClean="0"/>
              <a:t>The first Pitched Battle was fought at Heraclea</a:t>
            </a:r>
          </a:p>
          <a:p>
            <a:r>
              <a:rPr lang="en-US" dirty="0" smtClean="0"/>
              <a:t>Pyrrhus carried the day with the help of one of the most effective ancient battle units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49" y="2845269"/>
            <a:ext cx="5286375" cy="3524250"/>
          </a:xfrm>
          <a:prstGeom prst="rect">
            <a:avLst/>
          </a:prstGeom>
        </p:spPr>
      </p:pic>
    </p:spTree>
    <p:extLst>
      <p:ext uri="{BB962C8B-B14F-4D97-AF65-F5344CB8AC3E}">
        <p14:creationId xmlns:p14="http://schemas.microsoft.com/office/powerpoint/2010/main" val="2038872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225" y="1465904"/>
            <a:ext cx="3667125" cy="5201596"/>
          </a:xfrm>
          <a:prstGeom prst="rect">
            <a:avLst/>
          </a:prstGeom>
        </p:spPr>
      </p:pic>
      <p:sp>
        <p:nvSpPr>
          <p:cNvPr id="5" name="Title 4"/>
          <p:cNvSpPr>
            <a:spLocks noGrp="1"/>
          </p:cNvSpPr>
          <p:nvPr>
            <p:ph type="title"/>
          </p:nvPr>
        </p:nvSpPr>
        <p:spPr>
          <a:xfrm>
            <a:off x="3877846" y="223494"/>
            <a:ext cx="9520158" cy="1049235"/>
          </a:xfrm>
        </p:spPr>
        <p:txBody>
          <a:bodyPr/>
          <a:lstStyle/>
          <a:p>
            <a:r>
              <a:rPr lang="en-US" dirty="0" smtClean="0"/>
              <a:t>WAR ELEPHANTS!!!!</a:t>
            </a:r>
            <a:endParaRPr lang="en-US" dirty="0"/>
          </a:p>
        </p:txBody>
      </p:sp>
    </p:spTree>
    <p:extLst>
      <p:ext uri="{BB962C8B-B14F-4D97-AF65-F5344CB8AC3E}">
        <p14:creationId xmlns:p14="http://schemas.microsoft.com/office/powerpoint/2010/main" val="8339268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Casualties</a:t>
            </a:r>
            <a:endParaRPr lang="en-US" dirty="0"/>
          </a:p>
        </p:txBody>
      </p:sp>
      <p:sp>
        <p:nvSpPr>
          <p:cNvPr id="3" name="Content Placeholder 2"/>
          <p:cNvSpPr>
            <a:spLocks noGrp="1"/>
          </p:cNvSpPr>
          <p:nvPr>
            <p:ph sz="half" idx="1"/>
          </p:nvPr>
        </p:nvSpPr>
        <p:spPr>
          <a:xfrm>
            <a:off x="1534695" y="2010878"/>
            <a:ext cx="4180305" cy="1608622"/>
          </a:xfrm>
        </p:spPr>
        <p:txBody>
          <a:bodyPr/>
          <a:lstStyle/>
          <a:p>
            <a:r>
              <a:rPr lang="en-US" dirty="0"/>
              <a:t>Casualty lists differ, ranging from 7,000 to 15,000 for the Romans and 4,000 to 13,000 for the Greeks. </a:t>
            </a:r>
          </a:p>
        </p:txBody>
      </p:sp>
      <p:sp>
        <p:nvSpPr>
          <p:cNvPr id="4" name="Content Placeholder 3"/>
          <p:cNvSpPr>
            <a:spLocks noGrp="1"/>
          </p:cNvSpPr>
          <p:nvPr>
            <p:ph sz="half" idx="2"/>
          </p:nvPr>
        </p:nvSpPr>
        <p:spPr>
          <a:xfrm>
            <a:off x="1534695" y="3766184"/>
            <a:ext cx="4604130" cy="2694472"/>
          </a:xfrm>
        </p:spPr>
        <p:txBody>
          <a:bodyPr/>
          <a:lstStyle/>
          <a:p>
            <a:r>
              <a:rPr lang="en-US" dirty="0" smtClean="0"/>
              <a:t>This is when the system Rome had been establishing for decades was tested… and it worked wonders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825" y="1206969"/>
            <a:ext cx="5415145" cy="4436593"/>
          </a:xfrm>
          <a:prstGeom prst="rect">
            <a:avLst/>
          </a:prstGeom>
        </p:spPr>
      </p:pic>
    </p:spTree>
    <p:extLst>
      <p:ext uri="{BB962C8B-B14F-4D97-AF65-F5344CB8AC3E}">
        <p14:creationId xmlns:p14="http://schemas.microsoft.com/office/powerpoint/2010/main" val="3211285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Allies stay allied</a:t>
            </a:r>
            <a:endParaRPr lang="en-US" dirty="0"/>
          </a:p>
        </p:txBody>
      </p:sp>
      <p:sp>
        <p:nvSpPr>
          <p:cNvPr id="3" name="Content Placeholder 2"/>
          <p:cNvSpPr>
            <a:spLocks noGrp="1"/>
          </p:cNvSpPr>
          <p:nvPr>
            <p:ph sz="half" idx="1"/>
          </p:nvPr>
        </p:nvSpPr>
        <p:spPr/>
        <p:txBody>
          <a:bodyPr/>
          <a:lstStyle/>
          <a:p>
            <a:r>
              <a:rPr lang="en-US" dirty="0" smtClean="0"/>
              <a:t>Pyrrhus had hoped to get Rome’s allies to abandon her, but they stayed true</a:t>
            </a:r>
          </a:p>
          <a:p>
            <a:r>
              <a:rPr lang="en-US" dirty="0" smtClean="0"/>
              <a:t>Rome’s ability to replenish its armies proved to be the turning point in the war</a:t>
            </a:r>
          </a:p>
          <a:p>
            <a:endParaRPr lang="en-US" dirty="0"/>
          </a:p>
        </p:txBody>
      </p:sp>
    </p:spTree>
    <p:extLst>
      <p:ext uri="{BB962C8B-B14F-4D97-AF65-F5344CB8AC3E}">
        <p14:creationId xmlns:p14="http://schemas.microsoft.com/office/powerpoint/2010/main" val="4368781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Asculum and the Pyrrhic Victory</a:t>
            </a:r>
            <a:endParaRPr lang="en-US" dirty="0"/>
          </a:p>
        </p:txBody>
      </p:sp>
      <p:sp>
        <p:nvSpPr>
          <p:cNvPr id="3" name="Content Placeholder 2"/>
          <p:cNvSpPr>
            <a:spLocks noGrp="1"/>
          </p:cNvSpPr>
          <p:nvPr>
            <p:ph sz="half" idx="1"/>
          </p:nvPr>
        </p:nvSpPr>
        <p:spPr/>
        <p:txBody>
          <a:bodyPr/>
          <a:lstStyle/>
          <a:p>
            <a:r>
              <a:rPr lang="en-US" dirty="0" smtClean="0"/>
              <a:t>Pyrrhus won his second battle against the Romans, this time in 279 BC at Asculum.  </a:t>
            </a:r>
          </a:p>
          <a:p>
            <a:r>
              <a:rPr lang="en-US" dirty="0" smtClean="0"/>
              <a:t>Although victories, Pyrrhus knew that his cause was dammed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271" y="2010878"/>
            <a:ext cx="5424487" cy="4617872"/>
          </a:xfrm>
          <a:prstGeom prst="rect">
            <a:avLst/>
          </a:prstGeom>
        </p:spPr>
      </p:pic>
    </p:spTree>
    <p:extLst>
      <p:ext uri="{BB962C8B-B14F-4D97-AF65-F5344CB8AC3E}">
        <p14:creationId xmlns:p14="http://schemas.microsoft.com/office/powerpoint/2010/main" val="9690211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Non-War Developments</a:t>
            </a:r>
            <a:endParaRPr lang="en-US" dirty="0"/>
          </a:p>
        </p:txBody>
      </p:sp>
      <p:sp>
        <p:nvSpPr>
          <p:cNvPr id="3" name="Content Placeholder 2"/>
          <p:cNvSpPr>
            <a:spLocks noGrp="1"/>
          </p:cNvSpPr>
          <p:nvPr>
            <p:ph sz="half" idx="1"/>
          </p:nvPr>
        </p:nvSpPr>
        <p:spPr/>
        <p:txBody>
          <a:bodyPr/>
          <a:lstStyle/>
          <a:p>
            <a:r>
              <a:rPr lang="en-US" dirty="0" smtClean="0"/>
              <a:t>Appius Claudius</a:t>
            </a:r>
          </a:p>
          <a:p>
            <a:pPr lvl="1"/>
            <a:r>
              <a:rPr lang="en-US" dirty="0" smtClean="0"/>
              <a:t>Although he abused his power as Censor and filled the Senate with yes men, Appius Claudius is remembered for two major developments in Roman infrastructure</a:t>
            </a:r>
            <a:endParaRPr lang="en-US" dirty="0"/>
          </a:p>
        </p:txBody>
      </p:sp>
    </p:spTree>
    <p:extLst>
      <p:ext uri="{BB962C8B-B14F-4D97-AF65-F5344CB8AC3E}">
        <p14:creationId xmlns:p14="http://schemas.microsoft.com/office/powerpoint/2010/main" val="99263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Appian Way</a:t>
            </a:r>
            <a:endParaRPr lang="en-US" dirty="0"/>
          </a:p>
        </p:txBody>
      </p:sp>
      <p:sp>
        <p:nvSpPr>
          <p:cNvPr id="3" name="Content Placeholder 2"/>
          <p:cNvSpPr>
            <a:spLocks noGrp="1"/>
          </p:cNvSpPr>
          <p:nvPr>
            <p:ph sz="half" idx="1"/>
          </p:nvPr>
        </p:nvSpPr>
        <p:spPr/>
        <p:txBody>
          <a:bodyPr/>
          <a:lstStyle/>
          <a:p>
            <a:r>
              <a:rPr lang="en-US" dirty="0" smtClean="0"/>
              <a:t>A Roman road that stretched from Rome to </a:t>
            </a:r>
            <a:r>
              <a:rPr lang="en-US" dirty="0" err="1" smtClean="0"/>
              <a:t>Brindisi</a:t>
            </a:r>
            <a:r>
              <a:rPr lang="en-US" dirty="0" smtClean="0"/>
              <a:t> allowed for the Romans to move their troops much faster during the Third Samnite and Pyrrhic Wars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298" y="38757"/>
            <a:ext cx="3906502" cy="25915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694" y="2200275"/>
            <a:ext cx="4652443" cy="40774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872" y="4013453"/>
            <a:ext cx="4514851" cy="2600325"/>
          </a:xfrm>
          <a:prstGeom prst="rect">
            <a:avLst/>
          </a:prstGeom>
        </p:spPr>
      </p:pic>
    </p:spTree>
    <p:extLst>
      <p:ext uri="{BB962C8B-B14F-4D97-AF65-F5344CB8AC3E}">
        <p14:creationId xmlns:p14="http://schemas.microsoft.com/office/powerpoint/2010/main" val="385978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 </a:t>
            </a:r>
            <a:r>
              <a:rPr lang="en-US" dirty="0" err="1" smtClean="0"/>
              <a:t>Appia</a:t>
            </a:r>
            <a:endParaRPr lang="en-US" dirty="0"/>
          </a:p>
        </p:txBody>
      </p:sp>
      <p:sp>
        <p:nvSpPr>
          <p:cNvPr id="3" name="Content Placeholder 2"/>
          <p:cNvSpPr>
            <a:spLocks noGrp="1"/>
          </p:cNvSpPr>
          <p:nvPr>
            <p:ph sz="half" idx="1"/>
          </p:nvPr>
        </p:nvSpPr>
        <p:spPr/>
        <p:txBody>
          <a:bodyPr/>
          <a:lstStyle/>
          <a:p>
            <a:r>
              <a:rPr lang="en-US" dirty="0" smtClean="0"/>
              <a:t>He also built Rome’s first Aqueduct, which flowed over 15 KM to Rome and supplied the city with a constant source of Fresh Water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895" y="310665"/>
            <a:ext cx="4911581" cy="36836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225" y="3643724"/>
            <a:ext cx="5792068" cy="3099976"/>
          </a:xfrm>
          <a:prstGeom prst="rect">
            <a:avLst/>
          </a:prstGeom>
        </p:spPr>
      </p:pic>
    </p:spTree>
    <p:extLst>
      <p:ext uri="{BB962C8B-B14F-4D97-AF65-F5344CB8AC3E}">
        <p14:creationId xmlns:p14="http://schemas.microsoft.com/office/powerpoint/2010/main" val="30998927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Marcus </a:t>
            </a:r>
            <a:r>
              <a:rPr lang="en-US" dirty="0" err="1" smtClean="0"/>
              <a:t>Valerius</a:t>
            </a:r>
            <a:r>
              <a:rPr lang="en-US" dirty="0" smtClean="0"/>
              <a:t>  (</a:t>
            </a:r>
            <a:r>
              <a:rPr lang="en-US" dirty="0" err="1" smtClean="0"/>
              <a:t>Corvus</a:t>
            </a:r>
            <a:r>
              <a:rPr lang="en-US" dirty="0" smtClean="0"/>
              <a:t>) Establishes an important precedent</a:t>
            </a:r>
            <a:endParaRPr lang="en-US" dirty="0"/>
          </a:p>
        </p:txBody>
      </p:sp>
      <p:sp>
        <p:nvSpPr>
          <p:cNvPr id="3" name="Content Placeholder 2"/>
          <p:cNvSpPr>
            <a:spLocks noGrp="1"/>
          </p:cNvSpPr>
          <p:nvPr>
            <p:ph sz="half" idx="1"/>
          </p:nvPr>
        </p:nvSpPr>
        <p:spPr/>
        <p:txBody>
          <a:bodyPr/>
          <a:lstStyle/>
          <a:p>
            <a:r>
              <a:rPr lang="en-US" dirty="0" smtClean="0"/>
              <a:t>Despite the Romans wanting to reelect his as Consul to fight in the third Samnite war, Marcus </a:t>
            </a:r>
            <a:r>
              <a:rPr lang="en-US" dirty="0" err="1" smtClean="0"/>
              <a:t>Valerius</a:t>
            </a:r>
            <a:r>
              <a:rPr lang="en-US" dirty="0" smtClean="0"/>
              <a:t> refused to stand for office to show respect for the 10 year moratorium on repeating the office of Consul</a:t>
            </a:r>
            <a:endParaRPr lang="en-US" dirty="0"/>
          </a:p>
        </p:txBody>
      </p:sp>
    </p:spTree>
    <p:extLst>
      <p:ext uri="{BB962C8B-B14F-4D97-AF65-F5344CB8AC3E}">
        <p14:creationId xmlns:p14="http://schemas.microsoft.com/office/powerpoint/2010/main" val="2834946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Dsog;isdfjglkjsfdg;cvlbijsdfg</a:t>
            </a:r>
            <a:endParaRPr lang="en-US" dirty="0"/>
          </a:p>
        </p:txBody>
      </p:sp>
      <p:sp>
        <p:nvSpPr>
          <p:cNvPr id="3" name="Content Placeholder 2"/>
          <p:cNvSpPr>
            <a:spLocks noGrp="1"/>
          </p:cNvSpPr>
          <p:nvPr>
            <p:ph sz="half" idx="1"/>
          </p:nvPr>
        </p:nvSpPr>
        <p:spPr/>
        <p:txBody>
          <a:bodyPr/>
          <a:lstStyle/>
          <a:p>
            <a:r>
              <a:rPr lang="en-US" dirty="0" smtClean="0"/>
              <a:t>As the </a:t>
            </a:r>
            <a:r>
              <a:rPr lang="en-US" dirty="0" err="1" smtClean="0"/>
              <a:t>Veientines</a:t>
            </a:r>
            <a:r>
              <a:rPr lang="en-US" dirty="0" smtClean="0"/>
              <a:t> rushed to defend their city walls, the Roman’s second army emerged from their tunnel inside the temple of Juno, fanned out, and quickly took the city</a:t>
            </a:r>
          </a:p>
          <a:p>
            <a:r>
              <a:rPr lang="en-US" dirty="0" smtClean="0"/>
              <a:t>Rome slaughtered most of the adult male population, and seized the women and children</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888" y="2010878"/>
            <a:ext cx="4911827" cy="3913089"/>
          </a:xfrm>
          <a:prstGeom prst="rect">
            <a:avLst/>
          </a:prstGeom>
        </p:spPr>
      </p:pic>
    </p:spTree>
    <p:extLst>
      <p:ext uri="{BB962C8B-B14F-4D97-AF65-F5344CB8AC3E}">
        <p14:creationId xmlns:p14="http://schemas.microsoft.com/office/powerpoint/2010/main" val="309821574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Roman Maniple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0763" y="1979178"/>
            <a:ext cx="6399695" cy="4556033"/>
          </a:xfrm>
        </p:spPr>
      </p:pic>
    </p:spTree>
    <p:extLst>
      <p:ext uri="{BB962C8B-B14F-4D97-AF65-F5344CB8AC3E}">
        <p14:creationId xmlns:p14="http://schemas.microsoft.com/office/powerpoint/2010/main" val="288715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Camillus… you silly boy</a:t>
            </a:r>
            <a:endParaRPr lang="en-US" dirty="0"/>
          </a:p>
        </p:txBody>
      </p:sp>
      <p:sp>
        <p:nvSpPr>
          <p:cNvPr id="3" name="Content Placeholder 2"/>
          <p:cNvSpPr>
            <a:spLocks noGrp="1"/>
          </p:cNvSpPr>
          <p:nvPr>
            <p:ph sz="half" idx="1"/>
          </p:nvPr>
        </p:nvSpPr>
        <p:spPr/>
        <p:txBody>
          <a:bodyPr/>
          <a:lstStyle/>
          <a:p>
            <a:r>
              <a:rPr lang="en-US" dirty="0" smtClean="0"/>
              <a:t>Camillus’ celebration was too much…</a:t>
            </a:r>
          </a:p>
          <a:p>
            <a:r>
              <a:rPr lang="en-US" dirty="0" smtClean="0"/>
              <a:t>He did not give to the gods as he had promised</a:t>
            </a:r>
          </a:p>
          <a:p>
            <a:r>
              <a:rPr lang="en-US" dirty="0" smtClean="0"/>
              <a:t>He stood in the way of Plebs using the now unoccupied land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271" y="1805200"/>
            <a:ext cx="5772355" cy="4329266"/>
          </a:xfrm>
          <a:prstGeom prst="rect">
            <a:avLst/>
          </a:prstGeom>
        </p:spPr>
      </p:pic>
    </p:spTree>
    <p:extLst>
      <p:ext uri="{BB962C8B-B14F-4D97-AF65-F5344CB8AC3E}">
        <p14:creationId xmlns:p14="http://schemas.microsoft.com/office/powerpoint/2010/main" val="1559627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TM10001114[[fn=Gallery]]</Template>
  <TotalTime>14539</TotalTime>
  <Words>2870</Words>
  <Application>Microsoft Macintosh PowerPoint</Application>
  <PresentationFormat>Custom</PresentationFormat>
  <Paragraphs>245</Paragraphs>
  <Slides>80</Slides>
  <Notes>7</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Gallery</vt:lpstr>
      <vt:lpstr>Roman Expansion in Italy</vt:lpstr>
      <vt:lpstr>Roman Strategic Situation 400 BC</vt:lpstr>
      <vt:lpstr>Battle of Veii</vt:lpstr>
      <vt:lpstr>Enough is enough</vt:lpstr>
      <vt:lpstr>It never hurts to ask for help…</vt:lpstr>
      <vt:lpstr>Under, over, all around</vt:lpstr>
      <vt:lpstr>Here they come…</vt:lpstr>
      <vt:lpstr>Dsog;isdfjglkjsfdg;cvlbijsdfg</vt:lpstr>
      <vt:lpstr>Camillus… you silly boy</vt:lpstr>
      <vt:lpstr>Camillus exiled</vt:lpstr>
      <vt:lpstr>PowerPoint Presentation</vt:lpstr>
      <vt:lpstr>What to do after the sack of Rome</vt:lpstr>
      <vt:lpstr>Rome Rebuilt</vt:lpstr>
      <vt:lpstr>Manlius vs. Camillus</vt:lpstr>
      <vt:lpstr>A Man(lius) of the People</vt:lpstr>
      <vt:lpstr>Hero and Savior? Or Wannabe King?</vt:lpstr>
      <vt:lpstr>So He Was Hurled from a Cliff</vt:lpstr>
      <vt:lpstr>Plebs Wanted Authority</vt:lpstr>
      <vt:lpstr>Licinius – Tribune with a plan</vt:lpstr>
      <vt:lpstr>For Tomorrow</vt:lpstr>
      <vt:lpstr>The First Samnite War</vt:lpstr>
      <vt:lpstr>Big Kid on the playground  </vt:lpstr>
      <vt:lpstr>On such dispute breaks out</vt:lpstr>
      <vt:lpstr>Rome did not want to take sides</vt:lpstr>
      <vt:lpstr>Capua gives itself to Rome</vt:lpstr>
      <vt:lpstr>Dear Samnites, please stop…</vt:lpstr>
      <vt:lpstr>No…</vt:lpstr>
      <vt:lpstr>Marcus Valerus Corvus</vt:lpstr>
      <vt:lpstr>Decius Saves the Day</vt:lpstr>
      <vt:lpstr>Decius saves the day (Part 2)</vt:lpstr>
      <vt:lpstr>Decius Saves the day (Part 3)</vt:lpstr>
      <vt:lpstr>Decius Saves the Day (Part 4)</vt:lpstr>
      <vt:lpstr>Step on their throats…</vt:lpstr>
      <vt:lpstr>End of First Samnite War</vt:lpstr>
      <vt:lpstr>Decius and Corvus Honored</vt:lpstr>
      <vt:lpstr>Rebellion for Capua’s Garrison</vt:lpstr>
      <vt:lpstr>Quick break from the hostilities to focus internally</vt:lpstr>
      <vt:lpstr>Latin War (340-338 BC)</vt:lpstr>
      <vt:lpstr>They were much more responsive</vt:lpstr>
      <vt:lpstr>The Good and the Bad of Being Friends with the Romans</vt:lpstr>
      <vt:lpstr>We demand our Rights!</vt:lpstr>
      <vt:lpstr>He was smited…</vt:lpstr>
      <vt:lpstr>Rome Declares War</vt:lpstr>
      <vt:lpstr>Rome vs Latin</vt:lpstr>
      <vt:lpstr>The Dreams…</vt:lpstr>
      <vt:lpstr>Titus Manlius… Rule Follower</vt:lpstr>
      <vt:lpstr>So he killed him</vt:lpstr>
      <vt:lpstr>So his dad ordered him flogged and beheaded…</vt:lpstr>
      <vt:lpstr>This should remind you of something…</vt:lpstr>
      <vt:lpstr>PowerPoint Presentation</vt:lpstr>
      <vt:lpstr>Divide and Conquer… and ally with your enemies</vt:lpstr>
      <vt:lpstr>By the end, Rome won.  </vt:lpstr>
      <vt:lpstr>Roman pragmatism </vt:lpstr>
      <vt:lpstr>IT’s good to be the big dog</vt:lpstr>
      <vt:lpstr>The Second (Great) Samnite War (326-304 BC)</vt:lpstr>
      <vt:lpstr>Rome didn’t want to “start” the war</vt:lpstr>
      <vt:lpstr>The Samnites had 99 Problems</vt:lpstr>
      <vt:lpstr>Rome’s Only True enemy, early on, was herself</vt:lpstr>
      <vt:lpstr>Fabius Crushed a Samnite Army </vt:lpstr>
      <vt:lpstr>Hey there…. Mr. Grumpy Gills</vt:lpstr>
      <vt:lpstr>After Rome won a few victories , </vt:lpstr>
      <vt:lpstr>The Battle of the Claudine Forks </vt:lpstr>
      <vt:lpstr>Trapped</vt:lpstr>
      <vt:lpstr>Samnite commander so successful he didn’t know what to do</vt:lpstr>
      <vt:lpstr>He Elected for option 3</vt:lpstr>
      <vt:lpstr>Well that was silly </vt:lpstr>
      <vt:lpstr>Third Samnite War</vt:lpstr>
      <vt:lpstr>Roman Victory (again)</vt:lpstr>
      <vt:lpstr>A Roman Italy</vt:lpstr>
      <vt:lpstr>The Pyrrhic War</vt:lpstr>
      <vt:lpstr>The Battle of Heraclea 280 BC</vt:lpstr>
      <vt:lpstr>WAR ELEPHANTS!!!!</vt:lpstr>
      <vt:lpstr>High Casualties</vt:lpstr>
      <vt:lpstr>The Allies stay allied</vt:lpstr>
      <vt:lpstr>Battle of Asculum and the Pyrrhic Victory</vt:lpstr>
      <vt:lpstr>Major Non-War Developments</vt:lpstr>
      <vt:lpstr>The Appian Way</vt:lpstr>
      <vt:lpstr>Aqua Appia</vt:lpstr>
      <vt:lpstr>Marcus Valerius  (Corvus) Establishes an important precedent</vt:lpstr>
      <vt:lpstr>The Roman Maniple</vt:lpstr>
    </vt:vector>
  </TitlesOfParts>
  <Company>CCSD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Expansion in Italy</dc:title>
  <dc:creator>Knoeckel, David A</dc:creator>
  <cp:lastModifiedBy>David Knoeckel</cp:lastModifiedBy>
  <cp:revision>46</cp:revision>
  <dcterms:created xsi:type="dcterms:W3CDTF">2017-09-01T17:24:28Z</dcterms:created>
  <dcterms:modified xsi:type="dcterms:W3CDTF">2018-09-04T16:42:34Z</dcterms:modified>
</cp:coreProperties>
</file>