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83" d="100"/>
          <a:sy n="83" d="100"/>
        </p:scale>
        <p:origin x="45"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9A20AB-2904-4608-85B1-041627F8055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20718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20AB-2904-4608-85B1-041627F8055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974145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20AB-2904-4608-85B1-041627F8055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1188581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9A20AB-2904-4608-85B1-041627F8055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2480780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9A20AB-2904-4608-85B1-041627F8055B}" type="datetimeFigureOut">
              <a:rPr lang="en-US" smtClean="0"/>
              <a:t>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2146497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9A20AB-2904-4608-85B1-041627F8055B}"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127518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9A20AB-2904-4608-85B1-041627F8055B}" type="datetimeFigureOut">
              <a:rPr lang="en-US" smtClean="0"/>
              <a:t>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231718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9A20AB-2904-4608-85B1-041627F8055B}" type="datetimeFigureOut">
              <a:rPr lang="en-US" smtClean="0"/>
              <a:t>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3360180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9A20AB-2904-4608-85B1-041627F8055B}" type="datetimeFigureOut">
              <a:rPr lang="en-US" smtClean="0"/>
              <a:t>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2270628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20AB-2904-4608-85B1-041627F8055B}"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213004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9A20AB-2904-4608-85B1-041627F8055B}" type="datetimeFigureOut">
              <a:rPr lang="en-US" smtClean="0"/>
              <a:t>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34C81-339F-4717-8960-57BDD6A048ED}" type="slidenum">
              <a:rPr lang="en-US" smtClean="0"/>
              <a:t>‹#›</a:t>
            </a:fld>
            <a:endParaRPr lang="en-US"/>
          </a:p>
        </p:txBody>
      </p:sp>
    </p:spTree>
    <p:extLst>
      <p:ext uri="{BB962C8B-B14F-4D97-AF65-F5344CB8AC3E}">
        <p14:creationId xmlns:p14="http://schemas.microsoft.com/office/powerpoint/2010/main" val="3039775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A20AB-2904-4608-85B1-041627F8055B}" type="datetimeFigureOut">
              <a:rPr lang="en-US" smtClean="0"/>
              <a:t>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34C81-339F-4717-8960-57BDD6A048ED}" type="slidenum">
              <a:rPr lang="en-US" smtClean="0"/>
              <a:t>‹#›</a:t>
            </a:fld>
            <a:endParaRPr lang="en-US"/>
          </a:p>
        </p:txBody>
      </p:sp>
    </p:spTree>
    <p:extLst>
      <p:ext uri="{BB962C8B-B14F-4D97-AF65-F5344CB8AC3E}">
        <p14:creationId xmlns:p14="http://schemas.microsoft.com/office/powerpoint/2010/main" val="23886248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g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Sack of Rome	</a:t>
            </a:r>
            <a:endParaRPr lang="en-US" dirty="0"/>
          </a:p>
        </p:txBody>
      </p:sp>
      <p:sp>
        <p:nvSpPr>
          <p:cNvPr id="3" name="Subtitle 2"/>
          <p:cNvSpPr>
            <a:spLocks noGrp="1"/>
          </p:cNvSpPr>
          <p:nvPr>
            <p:ph type="subTitle" idx="1"/>
          </p:nvPr>
        </p:nvSpPr>
        <p:spPr/>
        <p:txBody>
          <a:bodyPr/>
          <a:lstStyle/>
          <a:p>
            <a:r>
              <a:rPr lang="en-US" dirty="0" smtClean="0"/>
              <a:t>~390 BC</a:t>
            </a:r>
          </a:p>
          <a:p>
            <a:r>
              <a:rPr lang="en-US" dirty="0" smtClean="0"/>
              <a:t>The End of the Beginning</a:t>
            </a:r>
            <a:endParaRPr lang="en-US" dirty="0"/>
          </a:p>
        </p:txBody>
      </p:sp>
    </p:spTree>
    <p:extLst>
      <p:ext uri="{BB962C8B-B14F-4D97-AF65-F5344CB8AC3E}">
        <p14:creationId xmlns:p14="http://schemas.microsoft.com/office/powerpoint/2010/main" val="319513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 to Rome</a:t>
            </a:r>
            <a:endParaRPr lang="en-US" dirty="0"/>
          </a:p>
        </p:txBody>
      </p:sp>
      <p:sp>
        <p:nvSpPr>
          <p:cNvPr id="3" name="Content Placeholder 2"/>
          <p:cNvSpPr>
            <a:spLocks noGrp="1"/>
          </p:cNvSpPr>
          <p:nvPr>
            <p:ph sz="half" idx="1"/>
          </p:nvPr>
        </p:nvSpPr>
        <p:spPr/>
        <p:txBody>
          <a:bodyPr/>
          <a:lstStyle/>
          <a:p>
            <a:r>
              <a:rPr lang="en-US" dirty="0" smtClean="0"/>
              <a:t>The </a:t>
            </a:r>
            <a:r>
              <a:rPr lang="en-US" dirty="0" err="1" smtClean="0"/>
              <a:t>Gauls</a:t>
            </a:r>
            <a:r>
              <a:rPr lang="en-US" dirty="0"/>
              <a:t> </a:t>
            </a:r>
            <a:r>
              <a:rPr lang="en-US" dirty="0" smtClean="0"/>
              <a:t>were amazed by the ease of their victory</a:t>
            </a:r>
          </a:p>
          <a:p>
            <a:pPr lvl="1"/>
            <a:r>
              <a:rPr lang="en-US" dirty="0" smtClean="0"/>
              <a:t>They set off for Rome before sunset and as they approached, were amazed to find the city gates open </a:t>
            </a:r>
          </a:p>
          <a:p>
            <a:pPr lvl="1"/>
            <a:endParaRPr lang="en-US" dirty="0"/>
          </a:p>
          <a:p>
            <a:pPr lvl="1"/>
            <a:r>
              <a:rPr lang="en-US" dirty="0" smtClean="0"/>
              <a:t>But they didn’t go in</a:t>
            </a:r>
          </a:p>
        </p:txBody>
      </p:sp>
      <p:sp>
        <p:nvSpPr>
          <p:cNvPr id="5" name="AutoShape 2" descr="Image result for ROme City Gates"/>
          <p:cNvSpPr>
            <a:spLocks noChangeAspect="1" noChangeArrowheads="1"/>
          </p:cNvSpPr>
          <p:nvPr/>
        </p:nvSpPr>
        <p:spPr bwMode="auto">
          <a:xfrm>
            <a:off x="63500" y="-868363"/>
            <a:ext cx="28575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ROme City Gates"/>
          <p:cNvSpPr>
            <a:spLocks noChangeAspect="1" noChangeArrowheads="1"/>
          </p:cNvSpPr>
          <p:nvPr/>
        </p:nvSpPr>
        <p:spPr bwMode="auto">
          <a:xfrm>
            <a:off x="9509425" y="5173003"/>
            <a:ext cx="285750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36843" y="1437362"/>
            <a:ext cx="6091657" cy="3876509"/>
          </a:xfrm>
          <a:prstGeom prst="rect">
            <a:avLst/>
          </a:prstGeom>
        </p:spPr>
      </p:pic>
    </p:spTree>
    <p:extLst>
      <p:ext uri="{BB962C8B-B14F-4D97-AF65-F5344CB8AC3E}">
        <p14:creationId xmlns:p14="http://schemas.microsoft.com/office/powerpoint/2010/main" val="1888177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Retreat to the Capitoline</a:t>
            </a:r>
            <a:endParaRPr lang="en-US" dirty="0"/>
          </a:p>
        </p:txBody>
      </p:sp>
      <p:sp>
        <p:nvSpPr>
          <p:cNvPr id="4" name="Text Placeholder 3"/>
          <p:cNvSpPr>
            <a:spLocks noGrp="1"/>
          </p:cNvSpPr>
          <p:nvPr>
            <p:ph type="body" sz="half" idx="2"/>
          </p:nvPr>
        </p:nvSpPr>
        <p:spPr/>
        <p:txBody>
          <a:bodyPr/>
          <a:lstStyle/>
          <a:p>
            <a:r>
              <a:rPr lang="en-US" dirty="0" smtClean="0"/>
              <a:t>The Remaining soldiers as well as the younger members of the senate retreated to the </a:t>
            </a:r>
            <a:r>
              <a:rPr lang="en-US" dirty="0" err="1" smtClean="0"/>
              <a:t>Capitline</a:t>
            </a:r>
            <a:r>
              <a:rPr lang="en-US" dirty="0" smtClean="0"/>
              <a:t> Hill</a:t>
            </a:r>
          </a:p>
          <a:p>
            <a:r>
              <a:rPr lang="en-US" dirty="0" smtClean="0"/>
              <a:t>The Vestal Virgins and Flamen of </a:t>
            </a:r>
            <a:r>
              <a:rPr lang="en-US" dirty="0" err="1" smtClean="0"/>
              <a:t>Quirinus</a:t>
            </a:r>
            <a:r>
              <a:rPr lang="en-US" dirty="0" smtClean="0"/>
              <a:t> left to take shelter on a hill just outside the city</a:t>
            </a:r>
          </a:p>
          <a:p>
            <a:r>
              <a:rPr lang="en-US" dirty="0"/>
              <a:t>	</a:t>
            </a:r>
            <a:r>
              <a:rPr lang="en-US" dirty="0" smtClean="0"/>
              <a:t>They were forced to abandon many sacred artifacts</a:t>
            </a:r>
          </a:p>
          <a:p>
            <a:r>
              <a:rPr lang="en-US" dirty="0" smtClean="0"/>
              <a:t>The Elderly and poor were abandoned</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8877" y="851140"/>
            <a:ext cx="4332361" cy="5420264"/>
          </a:xfrm>
          <a:prstGeom prst="rect">
            <a:avLst/>
          </a:prstGeom>
        </p:spPr>
      </p:pic>
    </p:spTree>
    <p:extLst>
      <p:ext uri="{BB962C8B-B14F-4D97-AF65-F5344CB8AC3E}">
        <p14:creationId xmlns:p14="http://schemas.microsoft.com/office/powerpoint/2010/main" val="3409858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Gauls</a:t>
            </a:r>
            <a:r>
              <a:rPr lang="en-US" dirty="0" smtClean="0"/>
              <a:t> Looted… and played with beards…</a:t>
            </a:r>
            <a:endParaRPr lang="en-US" dirty="0"/>
          </a:p>
        </p:txBody>
      </p:sp>
      <p:pic>
        <p:nvPicPr>
          <p:cNvPr id="5" name="Content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6795" b="16795"/>
          <a:stretch>
            <a:fillRect/>
          </a:stretch>
        </p:blipFill>
        <p:spPr/>
      </p:pic>
      <p:sp>
        <p:nvSpPr>
          <p:cNvPr id="6" name="Text Placeholder 5"/>
          <p:cNvSpPr>
            <a:spLocks noGrp="1"/>
          </p:cNvSpPr>
          <p:nvPr>
            <p:ph type="body" sz="half" idx="2"/>
          </p:nvPr>
        </p:nvSpPr>
        <p:spPr/>
        <p:txBody>
          <a:bodyPr>
            <a:normAutofit fontScale="92500" lnSpcReduction="20000"/>
          </a:bodyPr>
          <a:lstStyle/>
          <a:p>
            <a:r>
              <a:rPr lang="en-US" dirty="0" smtClean="0"/>
              <a:t>The houses of the plebeians were barricaded, the halls of the patricians stood open, but they felt greater hesitation about entering the open houses than those which were closed. They gazed with feelings of real veneration upon the men who were seated in the porticoes of their mansions, not only because of the superhuman magnificence of their apparel and their whole bearing and </a:t>
            </a:r>
            <a:r>
              <a:rPr lang="en-US" dirty="0" err="1" smtClean="0"/>
              <a:t>demeanour</a:t>
            </a:r>
            <a:r>
              <a:rPr lang="en-US" dirty="0" smtClean="0"/>
              <a:t>, but also because of the majestic expression of their countenances, wearing the very aspect of gods. So they stood, gazing at them as if they were statues, till, as it is asserted, one of the patricians, M. </a:t>
            </a:r>
            <a:r>
              <a:rPr lang="en-US" dirty="0" err="1" smtClean="0"/>
              <a:t>Papirius</a:t>
            </a:r>
            <a:r>
              <a:rPr lang="en-US" dirty="0" smtClean="0"/>
              <a:t>, roused the passion of a Gaul, who began to stroke his beard - which in those days was universally worn long - by smiting him on the head with his ivory staff. He was the first to be killed, the others were butchered in their chairs. After this slaughter of the magnates, no living being was thenceforth spared; the houses were rifled, and then set on fire.</a:t>
            </a:r>
            <a:endParaRPr lang="en-US" dirty="0"/>
          </a:p>
        </p:txBody>
      </p:sp>
    </p:spTree>
    <p:extLst>
      <p:ext uri="{BB962C8B-B14F-4D97-AF65-F5344CB8AC3E}">
        <p14:creationId xmlns:p14="http://schemas.microsoft.com/office/powerpoint/2010/main" val="789687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Didn’t want to Destroy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The </a:t>
            </a:r>
            <a:r>
              <a:rPr lang="en-US" dirty="0" err="1" smtClean="0"/>
              <a:t>Gauls</a:t>
            </a:r>
            <a:r>
              <a:rPr lang="en-US" dirty="0" smtClean="0"/>
              <a:t> tried to lure those on the Capitoline Down, but they refused to surrender</a:t>
            </a:r>
          </a:p>
          <a:p>
            <a:r>
              <a:rPr lang="en-US" dirty="0" smtClean="0"/>
              <a:t>They Repelled Gallic advances up the hill</a:t>
            </a:r>
          </a:p>
          <a:p>
            <a:pPr lvl="1"/>
            <a:r>
              <a:rPr lang="en-US" dirty="0" smtClean="0"/>
              <a:t>Needed a commander to come save them… footprints</a:t>
            </a:r>
          </a:p>
          <a:p>
            <a:pPr marL="0" indent="0">
              <a:buNone/>
            </a:pPr>
            <a:endParaRPr lang="en-US" dirty="0"/>
          </a:p>
          <a:p>
            <a:r>
              <a:rPr lang="en-US" dirty="0" smtClean="0"/>
              <a:t>They finally found a way up the hill, but the Romans were saved by their gods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546" y="1012166"/>
            <a:ext cx="3561957" cy="5466272"/>
          </a:xfrm>
          <a:prstGeom prst="rect">
            <a:avLst/>
          </a:prstGeom>
        </p:spPr>
      </p:pic>
    </p:spTree>
    <p:extLst>
      <p:ext uri="{BB962C8B-B14F-4D97-AF65-F5344CB8AC3E}">
        <p14:creationId xmlns:p14="http://schemas.microsoft.com/office/powerpoint/2010/main" val="2550464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Armies Grow Wary</a:t>
            </a:r>
            <a:endParaRPr lang="en-US" dirty="0"/>
          </a:p>
        </p:txBody>
      </p:sp>
      <p:sp>
        <p:nvSpPr>
          <p:cNvPr id="3" name="Text Placeholder 2"/>
          <p:cNvSpPr>
            <a:spLocks noGrp="1"/>
          </p:cNvSpPr>
          <p:nvPr>
            <p:ph type="body" idx="1"/>
          </p:nvPr>
        </p:nvSpPr>
        <p:spPr/>
        <p:txBody>
          <a:bodyPr/>
          <a:lstStyle/>
          <a:p>
            <a:r>
              <a:rPr lang="en-US" dirty="0" smtClean="0"/>
              <a:t>The Siege Began to Work</a:t>
            </a:r>
            <a:endParaRPr lang="en-US" dirty="0"/>
          </a:p>
        </p:txBody>
      </p:sp>
      <p:sp>
        <p:nvSpPr>
          <p:cNvPr id="4" name="Content Placeholder 3"/>
          <p:cNvSpPr>
            <a:spLocks noGrp="1"/>
          </p:cNvSpPr>
          <p:nvPr>
            <p:ph sz="half" idx="2"/>
          </p:nvPr>
        </p:nvSpPr>
        <p:spPr/>
        <p:txBody>
          <a:bodyPr/>
          <a:lstStyle/>
          <a:p>
            <a:r>
              <a:rPr lang="en-US" dirty="0" smtClean="0"/>
              <a:t>Both armies were growing tired and hungry, the </a:t>
            </a:r>
            <a:r>
              <a:rPr lang="en-US" dirty="0" err="1" smtClean="0"/>
              <a:t>Gauls</a:t>
            </a:r>
            <a:r>
              <a:rPr lang="en-US" dirty="0" smtClean="0"/>
              <a:t> were sick, so both sides agreed to a Ransom of 1000 pounds of gold</a:t>
            </a:r>
          </a:p>
          <a:p>
            <a:endParaRPr lang="en-US" dirty="0"/>
          </a:p>
          <a:p>
            <a:r>
              <a:rPr lang="en-US" dirty="0" smtClean="0"/>
              <a:t>“Woe to the Vanquished”</a:t>
            </a:r>
            <a:endParaRPr lang="en-US" dirty="0"/>
          </a:p>
        </p:txBody>
      </p:sp>
      <p:sp>
        <p:nvSpPr>
          <p:cNvPr id="5" name="Text Placeholder 4"/>
          <p:cNvSpPr>
            <a:spLocks noGrp="1"/>
          </p:cNvSpPr>
          <p:nvPr>
            <p:ph type="body" sz="quarter" idx="3"/>
          </p:nvPr>
        </p:nvSpPr>
        <p:spPr/>
        <p:txBody>
          <a:bodyPr/>
          <a:lstStyle/>
          <a:p>
            <a:r>
              <a:rPr lang="en-US" dirty="0" smtClean="0"/>
              <a:t>The Ransom</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132" y="1837786"/>
            <a:ext cx="4000500" cy="4838700"/>
          </a:xfrm>
          <a:prstGeom prst="rect">
            <a:avLst/>
          </a:prstGeom>
        </p:spPr>
      </p:pic>
    </p:spTree>
    <p:extLst>
      <p:ext uri="{BB962C8B-B14F-4D97-AF65-F5344CB8AC3E}">
        <p14:creationId xmlns:p14="http://schemas.microsoft.com/office/powerpoint/2010/main" val="3230591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Arrives</a:t>
            </a:r>
            <a:endParaRPr lang="en-US" dirty="0"/>
          </a:p>
        </p:txBody>
      </p:sp>
      <p:sp>
        <p:nvSpPr>
          <p:cNvPr id="3" name="Content Placeholder 2"/>
          <p:cNvSpPr>
            <a:spLocks noGrp="1"/>
          </p:cNvSpPr>
          <p:nvPr>
            <p:ph sz="half" idx="1"/>
          </p:nvPr>
        </p:nvSpPr>
        <p:spPr/>
        <p:txBody>
          <a:bodyPr/>
          <a:lstStyle/>
          <a:p>
            <a:r>
              <a:rPr lang="en-US" dirty="0" smtClean="0"/>
              <a:t>A Roman Consul, Camillus, arrived, and vetoed the deal</a:t>
            </a:r>
          </a:p>
          <a:p>
            <a:r>
              <a:rPr lang="en-US" dirty="0" smtClean="0"/>
              <a:t>He subsequently soul crushed the Gallic Army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7122" y="565749"/>
            <a:ext cx="4140200" cy="5715000"/>
          </a:xfrm>
          <a:prstGeom prst="rect">
            <a:avLst/>
          </a:prstGeom>
        </p:spPr>
      </p:pic>
    </p:spTree>
    <p:extLst>
      <p:ext uri="{BB962C8B-B14F-4D97-AF65-F5344CB8AC3E}">
        <p14:creationId xmlns:p14="http://schemas.microsoft.com/office/powerpoint/2010/main" val="74240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Helping a Friend in Need</a:t>
            </a:r>
            <a:endParaRPr lang="en-US" dirty="0"/>
          </a:p>
        </p:txBody>
      </p:sp>
      <p:sp>
        <p:nvSpPr>
          <p:cNvPr id="4" name="Content Placeholder 3"/>
          <p:cNvSpPr>
            <a:spLocks noGrp="1"/>
          </p:cNvSpPr>
          <p:nvPr>
            <p:ph sz="half" idx="1"/>
          </p:nvPr>
        </p:nvSpPr>
        <p:spPr/>
        <p:txBody>
          <a:bodyPr/>
          <a:lstStyle/>
          <a:p>
            <a:r>
              <a:rPr lang="en-US" dirty="0" smtClean="0"/>
              <a:t>Although there are various accounts for WHY, we know that a group of </a:t>
            </a:r>
            <a:r>
              <a:rPr lang="en-US" dirty="0" err="1" smtClean="0"/>
              <a:t>Gauls</a:t>
            </a:r>
            <a:r>
              <a:rPr lang="en-US" dirty="0" smtClean="0"/>
              <a:t> entered Rome and threatened an ally of Rome</a:t>
            </a:r>
          </a:p>
          <a:p>
            <a:r>
              <a:rPr lang="en-US" dirty="0" smtClean="0"/>
              <a:t>The Romans dispatched 3 emissaries (The </a:t>
            </a:r>
            <a:r>
              <a:rPr lang="en-US" dirty="0" err="1" smtClean="0"/>
              <a:t>Fabii</a:t>
            </a:r>
            <a:r>
              <a:rPr lang="en-US" dirty="0" smtClean="0"/>
              <a:t>) to show their support for Rimini</a:t>
            </a:r>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837" y="1604963"/>
            <a:ext cx="5086350" cy="4572000"/>
          </a:xfrm>
          <a:prstGeom prst="rect">
            <a:avLst/>
          </a:prstGeom>
        </p:spPr>
      </p:pic>
    </p:spTree>
    <p:extLst>
      <p:ext uri="{BB962C8B-B14F-4D97-AF65-F5344CB8AC3E}">
        <p14:creationId xmlns:p14="http://schemas.microsoft.com/office/powerpoint/2010/main" val="8477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quite how they wanted it to go	</a:t>
            </a:r>
            <a:endParaRPr lang="en-US" dirty="0"/>
          </a:p>
        </p:txBody>
      </p:sp>
      <p:sp>
        <p:nvSpPr>
          <p:cNvPr id="3" name="Content Placeholder 2"/>
          <p:cNvSpPr>
            <a:spLocks noGrp="1"/>
          </p:cNvSpPr>
          <p:nvPr>
            <p:ph sz="half" idx="1"/>
          </p:nvPr>
        </p:nvSpPr>
        <p:spPr/>
        <p:txBody>
          <a:bodyPr/>
          <a:lstStyle/>
          <a:p>
            <a:r>
              <a:rPr lang="en-US" dirty="0" smtClean="0"/>
              <a:t>The negotiations went wrong and a fight erupted</a:t>
            </a:r>
          </a:p>
          <a:p>
            <a:r>
              <a:rPr lang="en-US" dirty="0" smtClean="0"/>
              <a:t>Violating diplomatic neutrality, the Roman diplomats took the side of the Rimini in the argument…</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10756" y="2033408"/>
            <a:ext cx="4410970" cy="4143555"/>
          </a:xfrm>
          <a:prstGeom prst="rect">
            <a:avLst/>
          </a:prstGeom>
        </p:spPr>
      </p:pic>
    </p:spTree>
    <p:extLst>
      <p:ext uri="{BB962C8B-B14F-4D97-AF65-F5344CB8AC3E}">
        <p14:creationId xmlns:p14="http://schemas.microsoft.com/office/powerpoint/2010/main" val="2120008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sz="half" idx="1"/>
          </p:nvPr>
        </p:nvSpPr>
        <p:spPr/>
        <p:txBody>
          <a:bodyPr/>
          <a:lstStyle/>
          <a:p>
            <a:r>
              <a:rPr lang="en-US" dirty="0" smtClean="0"/>
              <a:t>And killed a Gallic Chieftain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8596" y="2720196"/>
            <a:ext cx="6603042" cy="3714211"/>
          </a:xfrm>
          <a:prstGeom prst="rect">
            <a:avLst/>
          </a:prstGeom>
        </p:spPr>
      </p:pic>
    </p:spTree>
    <p:extLst>
      <p:ext uri="{BB962C8B-B14F-4D97-AF65-F5344CB8AC3E}">
        <p14:creationId xmlns:p14="http://schemas.microsoft.com/office/powerpoint/2010/main" val="38235156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Gauls</a:t>
            </a:r>
            <a:r>
              <a:rPr lang="en-US" dirty="0" smtClean="0"/>
              <a:t> Demand Justice</a:t>
            </a:r>
            <a:endParaRPr lang="en-US" dirty="0"/>
          </a:p>
        </p:txBody>
      </p:sp>
      <p:sp>
        <p:nvSpPr>
          <p:cNvPr id="3" name="Content Placeholder 2"/>
          <p:cNvSpPr>
            <a:spLocks noGrp="1"/>
          </p:cNvSpPr>
          <p:nvPr>
            <p:ph sz="half" idx="1"/>
          </p:nvPr>
        </p:nvSpPr>
        <p:spPr/>
        <p:txBody>
          <a:bodyPr/>
          <a:lstStyle/>
          <a:p>
            <a:r>
              <a:rPr lang="en-US" dirty="0" smtClean="0"/>
              <a:t>When the </a:t>
            </a:r>
            <a:r>
              <a:rPr lang="en-US" dirty="0" err="1" smtClean="0"/>
              <a:t>Gauls</a:t>
            </a:r>
            <a:r>
              <a:rPr lang="en-US" dirty="0" smtClean="0"/>
              <a:t> dispatched their own diplomats to Rome, demanding that the </a:t>
            </a:r>
            <a:r>
              <a:rPr lang="en-US" dirty="0" err="1" smtClean="0"/>
              <a:t>Fabii</a:t>
            </a:r>
            <a:r>
              <a:rPr lang="en-US" dirty="0" smtClean="0"/>
              <a:t> be turned over to face justice, the Senate decided to allow the Roman people to vote on what ought to be done with them</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4098" y="1344535"/>
            <a:ext cx="5452254" cy="5365018"/>
          </a:xfrm>
          <a:prstGeom prst="rect">
            <a:avLst/>
          </a:prstGeom>
        </p:spPr>
      </p:pic>
    </p:spTree>
    <p:extLst>
      <p:ext uri="{BB962C8B-B14F-4D97-AF65-F5344CB8AC3E}">
        <p14:creationId xmlns:p14="http://schemas.microsoft.com/office/powerpoint/2010/main" val="21460488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They Did</a:t>
            </a:r>
            <a:endParaRPr lang="en-US" dirty="0"/>
          </a:p>
        </p:txBody>
      </p:sp>
      <p:sp>
        <p:nvSpPr>
          <p:cNvPr id="3" name="Content Placeholder 2"/>
          <p:cNvSpPr>
            <a:spLocks noGrp="1"/>
          </p:cNvSpPr>
          <p:nvPr>
            <p:ph sz="half" idx="1"/>
          </p:nvPr>
        </p:nvSpPr>
        <p:spPr/>
        <p:txBody>
          <a:bodyPr/>
          <a:lstStyle/>
          <a:p>
            <a:r>
              <a:rPr lang="en-US" dirty="0" smtClean="0"/>
              <a:t>Instead of condemning the </a:t>
            </a:r>
            <a:r>
              <a:rPr lang="en-US" dirty="0" err="1" smtClean="0"/>
              <a:t>Fabii</a:t>
            </a:r>
            <a:r>
              <a:rPr lang="en-US" dirty="0" smtClean="0"/>
              <a:t> to death at the hands of the </a:t>
            </a:r>
            <a:r>
              <a:rPr lang="en-US" dirty="0" err="1" smtClean="0"/>
              <a:t>Gauls</a:t>
            </a:r>
            <a:r>
              <a:rPr lang="en-US" dirty="0" smtClean="0"/>
              <a:t>, they instead elected them as the leaders of Rome (basically to the consulship)</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8038" y="2553419"/>
            <a:ext cx="5651670" cy="3762554"/>
          </a:xfrm>
          <a:prstGeom prst="rect">
            <a:avLst/>
          </a:prstGeom>
        </p:spPr>
      </p:pic>
    </p:spTree>
    <p:extLst>
      <p:ext uri="{BB962C8B-B14F-4D97-AF65-F5344CB8AC3E}">
        <p14:creationId xmlns:p14="http://schemas.microsoft.com/office/powerpoint/2010/main" val="3028889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Armies</a:t>
            </a:r>
            <a:endParaRPr lang="en-US" dirty="0"/>
          </a:p>
        </p:txBody>
      </p:sp>
      <p:sp>
        <p:nvSpPr>
          <p:cNvPr id="3" name="Content Placeholder 2"/>
          <p:cNvSpPr>
            <a:spLocks noGrp="1"/>
          </p:cNvSpPr>
          <p:nvPr>
            <p:ph sz="half" idx="1"/>
          </p:nvPr>
        </p:nvSpPr>
        <p:spPr/>
        <p:txBody>
          <a:bodyPr/>
          <a:lstStyle/>
          <a:p>
            <a:r>
              <a:rPr lang="en-US" dirty="0" smtClean="0"/>
              <a:t>Rome’s Forces</a:t>
            </a:r>
          </a:p>
          <a:p>
            <a:endParaRPr lang="en-US" dirty="0"/>
          </a:p>
          <a:p>
            <a:r>
              <a:rPr lang="en-US" dirty="0" smtClean="0"/>
              <a:t>Estimated to be between 15,000 and 40,000</a:t>
            </a:r>
          </a:p>
          <a:p>
            <a:endParaRPr lang="en-US" dirty="0"/>
          </a:p>
          <a:p>
            <a:r>
              <a:rPr lang="en-US" dirty="0" smtClean="0"/>
              <a:t>Numbers are probably exaggerated</a:t>
            </a:r>
            <a:endParaRPr lang="en-US" dirty="0"/>
          </a:p>
        </p:txBody>
      </p:sp>
      <p:sp>
        <p:nvSpPr>
          <p:cNvPr id="4" name="Content Placeholder 3"/>
          <p:cNvSpPr>
            <a:spLocks noGrp="1"/>
          </p:cNvSpPr>
          <p:nvPr>
            <p:ph sz="half" idx="2"/>
          </p:nvPr>
        </p:nvSpPr>
        <p:spPr>
          <a:xfrm>
            <a:off x="5896155" y="1566833"/>
            <a:ext cx="5181600" cy="1941242"/>
          </a:xfrm>
        </p:spPr>
        <p:txBody>
          <a:bodyPr/>
          <a:lstStyle/>
          <a:p>
            <a:r>
              <a:rPr lang="en-US" dirty="0" smtClean="0"/>
              <a:t>Gaul’s Forces</a:t>
            </a:r>
          </a:p>
          <a:p>
            <a:endParaRPr lang="en-US" dirty="0"/>
          </a:p>
          <a:p>
            <a:r>
              <a:rPr lang="en-US" dirty="0" smtClean="0"/>
              <a:t>Estimated between 12,000 and 70,000 –led by </a:t>
            </a:r>
            <a:r>
              <a:rPr lang="en-US" dirty="0" err="1" smtClean="0"/>
              <a:t>Brennus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494" y="3439962"/>
            <a:ext cx="2789747" cy="2789747"/>
          </a:xfrm>
          <a:prstGeom prst="rect">
            <a:avLst/>
          </a:prstGeom>
        </p:spPr>
      </p:pic>
    </p:spTree>
    <p:extLst>
      <p:ext uri="{BB962C8B-B14F-4D97-AF65-F5344CB8AC3E}">
        <p14:creationId xmlns:p14="http://schemas.microsoft.com/office/powerpoint/2010/main" val="18581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Battle of </a:t>
            </a:r>
            <a:r>
              <a:rPr lang="en-US" dirty="0" err="1" smtClean="0"/>
              <a:t>Allia</a:t>
            </a:r>
            <a:endParaRPr lang="en-US" dirty="0"/>
          </a:p>
        </p:txBody>
      </p:sp>
      <p:sp>
        <p:nvSpPr>
          <p:cNvPr id="3" name="Content Placeholder 2"/>
          <p:cNvSpPr>
            <a:spLocks noGrp="1"/>
          </p:cNvSpPr>
          <p:nvPr>
            <p:ph sz="half" idx="1"/>
          </p:nvPr>
        </p:nvSpPr>
        <p:spPr/>
        <p:txBody>
          <a:bodyPr/>
          <a:lstStyle/>
          <a:p>
            <a:r>
              <a:rPr lang="en-US" dirty="0" smtClean="0"/>
              <a:t>The </a:t>
            </a:r>
            <a:r>
              <a:rPr lang="en-US" dirty="0" err="1" smtClean="0"/>
              <a:t>Gauls</a:t>
            </a:r>
            <a:r>
              <a:rPr lang="en-US" dirty="0" smtClean="0"/>
              <a:t> advanced on Rome far more rapidly than the Romans had anticipated, and they were largely unprepared for the battle</a:t>
            </a:r>
          </a:p>
          <a:p>
            <a:pPr lvl="1"/>
            <a:r>
              <a:rPr lang="en-US" dirty="0" smtClean="0"/>
              <a:t>Rome was thunderstruck by the swiftness at which they moved, which is shown both by the haste in mustering the army, as if it were meeting a spur-of-the moment emergency and the difficulty in getting any further than the eleventh milestone.”</a:t>
            </a:r>
            <a:r>
              <a:rPr lang="en-US" baseline="30000" dirty="0"/>
              <a:t> </a:t>
            </a:r>
            <a:r>
              <a:rPr lang="en-US" baseline="30000" dirty="0" smtClean="0"/>
              <a:t>Livy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63" y="470753"/>
            <a:ext cx="4006251" cy="5949283"/>
          </a:xfrm>
          <a:prstGeom prst="rect">
            <a:avLst/>
          </a:prstGeom>
        </p:spPr>
      </p:pic>
    </p:spTree>
    <p:extLst>
      <p:ext uri="{BB962C8B-B14F-4D97-AF65-F5344CB8AC3E}">
        <p14:creationId xmlns:p14="http://schemas.microsoft.com/office/powerpoint/2010/main" val="1456825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Panic</a:t>
            </a:r>
            <a:endParaRPr lang="en-US" dirty="0"/>
          </a:p>
        </p:txBody>
      </p:sp>
      <p:sp>
        <p:nvSpPr>
          <p:cNvPr id="3" name="Content Placeholder 2"/>
          <p:cNvSpPr>
            <a:spLocks noGrp="1"/>
          </p:cNvSpPr>
          <p:nvPr>
            <p:ph sz="half" idx="1"/>
          </p:nvPr>
        </p:nvSpPr>
        <p:spPr>
          <a:xfrm>
            <a:off x="625416" y="1269725"/>
            <a:ext cx="5181600" cy="4351338"/>
          </a:xfrm>
        </p:spPr>
        <p:txBody>
          <a:bodyPr/>
          <a:lstStyle/>
          <a:p>
            <a:r>
              <a:rPr lang="en-US" dirty="0" smtClean="0"/>
              <a:t>The Romans were crushed</a:t>
            </a:r>
          </a:p>
          <a:p>
            <a:pPr lvl="1"/>
            <a:r>
              <a:rPr lang="en-US" dirty="0" smtClean="0"/>
              <a:t>The Left Flank ran away to Veii</a:t>
            </a:r>
          </a:p>
          <a:p>
            <a:pPr lvl="2"/>
            <a:r>
              <a:rPr lang="en-US" dirty="0" smtClean="0"/>
              <a:t>There’s a big problem there…</a:t>
            </a:r>
          </a:p>
          <a:p>
            <a:pPr lvl="2"/>
            <a:endParaRPr lang="en-US" dirty="0" smtClean="0"/>
          </a:p>
          <a:p>
            <a:pPr lvl="1"/>
            <a:r>
              <a:rPr lang="en-US" dirty="0" smtClean="0"/>
              <a:t>The Right Flank ran to Rome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8563" y="470753"/>
            <a:ext cx="4006251" cy="594928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582" y="3233300"/>
            <a:ext cx="4651434" cy="3427640"/>
          </a:xfrm>
          <a:prstGeom prst="rect">
            <a:avLst/>
          </a:prstGeom>
        </p:spPr>
      </p:pic>
    </p:spTree>
    <p:extLst>
      <p:ext uri="{BB962C8B-B14F-4D97-AF65-F5344CB8AC3E}">
        <p14:creationId xmlns:p14="http://schemas.microsoft.com/office/powerpoint/2010/main" val="2249715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682</Words>
  <Application>Microsoft Office PowerPoint</Application>
  <PresentationFormat>Widescreen</PresentationFormat>
  <Paragraphs>60</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The Sack of Rome </vt:lpstr>
      <vt:lpstr>Helping a Friend in Need</vt:lpstr>
      <vt:lpstr>Not quite how they wanted it to go </vt:lpstr>
      <vt:lpstr>… </vt:lpstr>
      <vt:lpstr>The Gauls Demand Justice</vt:lpstr>
      <vt:lpstr>They Did</vt:lpstr>
      <vt:lpstr>The Armies</vt:lpstr>
      <vt:lpstr>The Battle of Allia</vt:lpstr>
      <vt:lpstr>Panic</vt:lpstr>
      <vt:lpstr>On to Rome</vt:lpstr>
      <vt:lpstr>Retreat to the Capitoline</vt:lpstr>
      <vt:lpstr>The Gauls Looted… and played with beards…</vt:lpstr>
      <vt:lpstr>Didn’t want to Destroy</vt:lpstr>
      <vt:lpstr>The Armies Grow Wary</vt:lpstr>
      <vt:lpstr>Help Arrives</vt:lpstr>
    </vt:vector>
  </TitlesOfParts>
  <Company>CCSD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Sack of Rome</dc:title>
  <dc:creator>Knoeckel, David A</dc:creator>
  <cp:lastModifiedBy>Knoeckel, David A</cp:lastModifiedBy>
  <cp:revision>9</cp:revision>
  <dcterms:created xsi:type="dcterms:W3CDTF">2017-08-30T18:40:18Z</dcterms:created>
  <dcterms:modified xsi:type="dcterms:W3CDTF">2018-01-22T16:04:23Z</dcterms:modified>
</cp:coreProperties>
</file>