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29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9315885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Draven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Draven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Brett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Tyler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Tyler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Liam</a:t>
            </a:r>
          </a:p>
          <a:p>
            <a:pPr lvl="0">
              <a:spcBef>
                <a:spcPts val="0"/>
              </a:spcBef>
              <a:buNone/>
            </a:pPr>
            <a:r>
              <a:rPr lang="en"/>
              <a:t>&lt;3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Liam</a:t>
            </a:r>
          </a:p>
          <a:p>
            <a:pPr lvl="0">
              <a:spcBef>
                <a:spcPts val="0"/>
              </a:spcBef>
              <a:buNone/>
            </a:pPr>
            <a:r>
              <a:rPr lang="en"/>
              <a:t>&lt;3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Ryan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Ryan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Char char="●"/>
              <a:defRPr sz="1800">
                <a:solidFill>
                  <a:schemeClr val="lt2"/>
                </a:solidFill>
              </a:defRPr>
            </a:lvl1pPr>
            <a:lvl2pPr lvl="1">
              <a:lnSpc>
                <a:spcPct val="115000"/>
              </a:lnSpc>
              <a:spcBef>
                <a:spcPts val="0"/>
              </a:spcBef>
              <a:spcAft>
                <a:spcPts val="1600"/>
              </a:spcAft>
              <a:buClr>
                <a:schemeClr val="lt2"/>
              </a:buClr>
              <a:buChar char="○"/>
              <a:defRPr>
                <a:solidFill>
                  <a:schemeClr val="lt2"/>
                </a:solidFill>
              </a:defRPr>
            </a:lvl2pPr>
            <a:lvl3pPr lvl="2">
              <a:lnSpc>
                <a:spcPct val="115000"/>
              </a:lnSpc>
              <a:spcBef>
                <a:spcPts val="0"/>
              </a:spcBef>
              <a:spcAft>
                <a:spcPts val="1600"/>
              </a:spcAft>
              <a:buClr>
                <a:schemeClr val="lt2"/>
              </a:buClr>
              <a:buChar char="■"/>
              <a:defRPr>
                <a:solidFill>
                  <a:schemeClr val="lt2"/>
                </a:solidFill>
              </a:defRPr>
            </a:lvl3pPr>
            <a:lvl4pPr lvl="3">
              <a:lnSpc>
                <a:spcPct val="115000"/>
              </a:lnSpc>
              <a:spcBef>
                <a:spcPts val="0"/>
              </a:spcBef>
              <a:spcAft>
                <a:spcPts val="1600"/>
              </a:spcAft>
              <a:buClr>
                <a:schemeClr val="lt2"/>
              </a:buClr>
              <a:buChar char="●"/>
              <a:defRPr>
                <a:solidFill>
                  <a:schemeClr val="lt2"/>
                </a:solidFill>
              </a:defRPr>
            </a:lvl4pPr>
            <a:lvl5pPr lvl="4">
              <a:lnSpc>
                <a:spcPct val="115000"/>
              </a:lnSpc>
              <a:spcBef>
                <a:spcPts val="0"/>
              </a:spcBef>
              <a:spcAft>
                <a:spcPts val="1600"/>
              </a:spcAft>
              <a:buClr>
                <a:schemeClr val="lt2"/>
              </a:buClr>
              <a:buChar char="○"/>
              <a:defRPr>
                <a:solidFill>
                  <a:schemeClr val="lt2"/>
                </a:solidFill>
              </a:defRPr>
            </a:lvl5pPr>
            <a:lvl6pPr lvl="5">
              <a:lnSpc>
                <a:spcPct val="115000"/>
              </a:lnSpc>
              <a:spcBef>
                <a:spcPts val="0"/>
              </a:spcBef>
              <a:spcAft>
                <a:spcPts val="1600"/>
              </a:spcAft>
              <a:buClr>
                <a:schemeClr val="lt2"/>
              </a:buClr>
              <a:buChar char="■"/>
              <a:defRPr>
                <a:solidFill>
                  <a:schemeClr val="lt2"/>
                </a:solidFill>
              </a:defRPr>
            </a:lvl6pPr>
            <a:lvl7pPr lvl="6">
              <a:lnSpc>
                <a:spcPct val="115000"/>
              </a:lnSpc>
              <a:spcBef>
                <a:spcPts val="0"/>
              </a:spcBef>
              <a:spcAft>
                <a:spcPts val="1600"/>
              </a:spcAft>
              <a:buClr>
                <a:schemeClr val="lt2"/>
              </a:buClr>
              <a:buChar char="●"/>
              <a:defRPr>
                <a:solidFill>
                  <a:schemeClr val="lt2"/>
                </a:solidFill>
              </a:defRPr>
            </a:lvl7pPr>
            <a:lvl8pPr lvl="7">
              <a:lnSpc>
                <a:spcPct val="115000"/>
              </a:lnSpc>
              <a:spcBef>
                <a:spcPts val="0"/>
              </a:spcBef>
              <a:spcAft>
                <a:spcPts val="1600"/>
              </a:spcAft>
              <a:buClr>
                <a:schemeClr val="lt2"/>
              </a:buClr>
              <a:buChar char="○"/>
              <a:defRPr>
                <a:solidFill>
                  <a:schemeClr val="lt2"/>
                </a:solidFill>
              </a:defRPr>
            </a:lvl8pPr>
            <a:lvl9pPr lvl="8">
              <a:lnSpc>
                <a:spcPct val="115000"/>
              </a:lnSpc>
              <a:spcBef>
                <a:spcPts val="0"/>
              </a:spcBef>
              <a:spcAft>
                <a:spcPts val="1600"/>
              </a:spcAft>
              <a:buClr>
                <a:schemeClr val="lt2"/>
              </a:buClr>
              <a:buChar cha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gif"/><Relationship Id="rId6"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538350"/>
            <a:ext cx="8520600" cy="2052600"/>
          </a:xfrm>
          <a:prstGeom prst="rect">
            <a:avLst/>
          </a:prstGeom>
        </p:spPr>
        <p:txBody>
          <a:bodyPr lIns="91425" tIns="91425" rIns="91425" bIns="91425" anchor="b" anchorCtr="0">
            <a:noAutofit/>
          </a:bodyPr>
          <a:lstStyle/>
          <a:p>
            <a:pPr lvl="0">
              <a:spcBef>
                <a:spcPts val="0"/>
              </a:spcBef>
              <a:buNone/>
            </a:pPr>
            <a:r>
              <a:rPr lang="en"/>
              <a:t>Tullus Hostilius</a:t>
            </a:r>
          </a:p>
          <a:p>
            <a:pPr lvl="0">
              <a:spcBef>
                <a:spcPts val="0"/>
              </a:spcBef>
              <a:buNone/>
            </a:pPr>
            <a:r>
              <a:rPr lang="en" sz="2400">
                <a:solidFill>
                  <a:srgbClr val="FFFFFF"/>
                </a:solidFill>
              </a:rPr>
              <a:t>673–642 BC</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lgn="l">
              <a:spcBef>
                <a:spcPts val="0"/>
              </a:spcBef>
              <a:buNone/>
            </a:pPr>
            <a:endParaRPr/>
          </a:p>
        </p:txBody>
      </p:sp>
      <p:pic>
        <p:nvPicPr>
          <p:cNvPr id="56" name="Shape 56" descr="Image result for tullus hostilius"/>
          <p:cNvPicPr preferRelativeResize="0"/>
          <p:nvPr/>
        </p:nvPicPr>
        <p:blipFill>
          <a:blip r:embed="rId3">
            <a:alphaModFix/>
          </a:blip>
          <a:stretch>
            <a:fillRect/>
          </a:stretch>
        </p:blipFill>
        <p:spPr>
          <a:xfrm>
            <a:off x="0" y="1514250"/>
            <a:ext cx="3576075" cy="5143500"/>
          </a:xfrm>
          <a:prstGeom prst="rect">
            <a:avLst/>
          </a:prstGeom>
          <a:noFill/>
          <a:ln>
            <a:noFill/>
          </a:ln>
        </p:spPr>
      </p:pic>
      <p:pic>
        <p:nvPicPr>
          <p:cNvPr id="57" name="Shape 57" descr="Image result for dante alighieri"/>
          <p:cNvPicPr preferRelativeResize="0"/>
          <p:nvPr/>
        </p:nvPicPr>
        <p:blipFill>
          <a:blip r:embed="rId4">
            <a:alphaModFix/>
          </a:blip>
          <a:stretch>
            <a:fillRect/>
          </a:stretch>
        </p:blipFill>
        <p:spPr>
          <a:xfrm>
            <a:off x="5696325" y="1514250"/>
            <a:ext cx="3447672" cy="5143500"/>
          </a:xfrm>
          <a:prstGeom prst="rect">
            <a:avLst/>
          </a:prstGeom>
          <a:noFill/>
          <a:ln>
            <a:noFill/>
          </a:ln>
        </p:spPr>
      </p:pic>
      <p:pic>
        <p:nvPicPr>
          <p:cNvPr id="58" name="Shape 58" descr="Image result for cosimo de medici"/>
          <p:cNvPicPr preferRelativeResize="0"/>
          <p:nvPr/>
        </p:nvPicPr>
        <p:blipFill>
          <a:blip r:embed="rId5">
            <a:alphaModFix/>
          </a:blip>
          <a:stretch>
            <a:fillRect/>
          </a:stretch>
        </p:blipFill>
        <p:spPr>
          <a:xfrm>
            <a:off x="3576075" y="2499649"/>
            <a:ext cx="2120250" cy="264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0" y="0"/>
            <a:ext cx="3473100" cy="957300"/>
          </a:xfrm>
          <a:prstGeom prst="rect">
            <a:avLst/>
          </a:prstGeom>
        </p:spPr>
        <p:txBody>
          <a:bodyPr lIns="91425" tIns="91425" rIns="91425" bIns="91425" anchor="b" anchorCtr="0">
            <a:noAutofit/>
          </a:bodyPr>
          <a:lstStyle/>
          <a:p>
            <a:pPr lvl="0">
              <a:spcBef>
                <a:spcPts val="0"/>
              </a:spcBef>
              <a:buNone/>
            </a:pPr>
            <a:r>
              <a:rPr lang="en" sz="3600"/>
              <a:t>Who Was He?</a:t>
            </a:r>
          </a:p>
        </p:txBody>
      </p:sp>
      <p:sp>
        <p:nvSpPr>
          <p:cNvPr id="64" name="Shape 64"/>
          <p:cNvSpPr txBox="1"/>
          <p:nvPr/>
        </p:nvSpPr>
        <p:spPr>
          <a:xfrm>
            <a:off x="2128700" y="1110075"/>
            <a:ext cx="3228600" cy="6519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rPr>
              <a:t>Warlike and Bloodthirsty</a:t>
            </a:r>
          </a:p>
        </p:txBody>
      </p:sp>
      <p:pic>
        <p:nvPicPr>
          <p:cNvPr id="65" name="Shape 65" descr="Image result for mars roman god of war"/>
          <p:cNvPicPr preferRelativeResize="0"/>
          <p:nvPr/>
        </p:nvPicPr>
        <p:blipFill>
          <a:blip r:embed="rId3">
            <a:alphaModFix/>
          </a:blip>
          <a:stretch>
            <a:fillRect/>
          </a:stretch>
        </p:blipFill>
        <p:spPr>
          <a:xfrm>
            <a:off x="0" y="1609250"/>
            <a:ext cx="5301388" cy="3534250"/>
          </a:xfrm>
          <a:prstGeom prst="rect">
            <a:avLst/>
          </a:prstGeom>
          <a:noFill/>
          <a:ln>
            <a:noFill/>
          </a:ln>
        </p:spPr>
      </p:pic>
      <p:pic>
        <p:nvPicPr>
          <p:cNvPr id="66" name="Shape 66" descr="Image result"/>
          <p:cNvPicPr preferRelativeResize="0"/>
          <p:nvPr/>
        </p:nvPicPr>
        <p:blipFill>
          <a:blip r:embed="rId4">
            <a:alphaModFix/>
          </a:blip>
          <a:stretch>
            <a:fillRect/>
          </a:stretch>
        </p:blipFill>
        <p:spPr>
          <a:xfrm>
            <a:off x="4867369" y="11212"/>
            <a:ext cx="4276625" cy="2849624"/>
          </a:xfrm>
          <a:prstGeom prst="rect">
            <a:avLst/>
          </a:prstGeom>
          <a:noFill/>
          <a:ln>
            <a:noFill/>
          </a:ln>
        </p:spPr>
      </p:pic>
      <p:sp>
        <p:nvSpPr>
          <p:cNvPr id="67" name="Shape 67"/>
          <p:cNvSpPr txBox="1"/>
          <p:nvPr/>
        </p:nvSpPr>
        <p:spPr>
          <a:xfrm>
            <a:off x="5724050" y="3442575"/>
            <a:ext cx="2750100" cy="3666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Didn’t heed the Gods</a:t>
            </a:r>
          </a:p>
          <a:p>
            <a:pPr lvl="0">
              <a:spcBef>
                <a:spcPts val="0"/>
              </a:spcBef>
              <a:buNone/>
            </a:pP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Albans</a:t>
            </a:r>
          </a:p>
        </p:txBody>
      </p:sp>
      <p:sp>
        <p:nvSpPr>
          <p:cNvPr id="73" name="Shape 73"/>
          <p:cNvSpPr txBox="1">
            <a:spLocks noGrp="1"/>
          </p:cNvSpPr>
          <p:nvPr>
            <p:ph type="body" idx="1"/>
          </p:nvPr>
        </p:nvSpPr>
        <p:spPr>
          <a:xfrm>
            <a:off x="311700" y="938425"/>
            <a:ext cx="8520600" cy="3630600"/>
          </a:xfrm>
          <a:prstGeom prst="rect">
            <a:avLst/>
          </a:prstGeom>
        </p:spPr>
        <p:txBody>
          <a:bodyPr lIns="91425" tIns="91425" rIns="91425" bIns="91425" anchor="t" anchorCtr="0">
            <a:noAutofit/>
          </a:bodyPr>
          <a:lstStyle/>
          <a:p>
            <a:pPr lvl="0">
              <a:spcBef>
                <a:spcPts val="0"/>
              </a:spcBef>
              <a:buNone/>
            </a:pPr>
            <a:r>
              <a:rPr lang="en" sz="1400">
                <a:solidFill>
                  <a:srgbClr val="FFFFFF"/>
                </a:solidFill>
                <a:latin typeface="Georgia"/>
                <a:ea typeface="Georgia"/>
                <a:cs typeface="Georgia"/>
                <a:sym typeface="Georgia"/>
              </a:rPr>
              <a:t>Tell your king ‘that the king of Rome calls the gods to witness that whichever nation is the first to dismiss with ignominy the envoys who came to seek redress, upon that nation they will visit all the sufferings of this war.’</a:t>
            </a:r>
          </a:p>
        </p:txBody>
      </p:sp>
      <p:pic>
        <p:nvPicPr>
          <p:cNvPr id="74" name="Shape 74" descr="Image result for Alban Mountains"/>
          <p:cNvPicPr preferRelativeResize="0"/>
          <p:nvPr/>
        </p:nvPicPr>
        <p:blipFill>
          <a:blip r:embed="rId3">
            <a:alphaModFix/>
          </a:blip>
          <a:stretch>
            <a:fillRect/>
          </a:stretch>
        </p:blipFill>
        <p:spPr>
          <a:xfrm>
            <a:off x="0" y="1912474"/>
            <a:ext cx="9144000" cy="3312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Horatii v Curiatii</a:t>
            </a:r>
          </a:p>
        </p:txBody>
      </p:sp>
      <p:sp>
        <p:nvSpPr>
          <p:cNvPr id="80" name="Shape 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1" name="Shape 81" descr="Image result"/>
          <p:cNvPicPr preferRelativeResize="0"/>
          <p:nvPr/>
        </p:nvPicPr>
        <p:blipFill>
          <a:blip r:embed="rId3">
            <a:alphaModFix/>
          </a:blip>
          <a:stretch>
            <a:fillRect/>
          </a:stretch>
        </p:blipFill>
        <p:spPr>
          <a:xfrm>
            <a:off x="1989725" y="1017725"/>
            <a:ext cx="5284959" cy="412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Alban Betrayal</a:t>
            </a:r>
          </a:p>
        </p:txBody>
      </p:sp>
      <p:sp>
        <p:nvSpPr>
          <p:cNvPr id="87" name="Shape 87"/>
          <p:cNvSpPr txBox="1">
            <a:spLocks noGrp="1"/>
          </p:cNvSpPr>
          <p:nvPr>
            <p:ph type="body" idx="1"/>
          </p:nvPr>
        </p:nvSpPr>
        <p:spPr>
          <a:xfrm>
            <a:off x="311700" y="1152475"/>
            <a:ext cx="3382500" cy="3416400"/>
          </a:xfrm>
          <a:prstGeom prst="rect">
            <a:avLst/>
          </a:prstGeom>
        </p:spPr>
        <p:txBody>
          <a:bodyPr lIns="91425" tIns="91425" rIns="91425" bIns="91425" anchor="t" anchorCtr="0">
            <a:noAutofit/>
          </a:bodyPr>
          <a:lstStyle/>
          <a:p>
            <a:pPr lvl="0">
              <a:spcBef>
                <a:spcPts val="0"/>
              </a:spcBef>
              <a:buNone/>
            </a:pPr>
            <a:r>
              <a:rPr lang="en">
                <a:solidFill>
                  <a:srgbClr val="FFFFFF"/>
                </a:solidFill>
                <a:latin typeface="Georgia"/>
                <a:ea typeface="Georgia"/>
                <a:cs typeface="Georgia"/>
                <a:sym typeface="Georgia"/>
              </a:rPr>
              <a:t>Fidenates and Veientines</a:t>
            </a:r>
          </a:p>
          <a:p>
            <a:pPr lvl="0">
              <a:spcBef>
                <a:spcPts val="0"/>
              </a:spcBef>
              <a:buNone/>
            </a:pPr>
            <a:r>
              <a:rPr lang="en">
                <a:solidFill>
                  <a:srgbClr val="FFFFFF"/>
                </a:solidFill>
                <a:latin typeface="Georgia"/>
                <a:ea typeface="Georgia"/>
                <a:cs typeface="Georgia"/>
                <a:sym typeface="Georgia"/>
              </a:rPr>
              <a:t>Albans retreated, Romans still won.</a:t>
            </a:r>
          </a:p>
          <a:p>
            <a:pPr lvl="0">
              <a:spcBef>
                <a:spcPts val="0"/>
              </a:spcBef>
              <a:buNone/>
            </a:pPr>
            <a:r>
              <a:rPr lang="en">
                <a:solidFill>
                  <a:srgbClr val="FFFFFF"/>
                </a:solidFill>
                <a:latin typeface="Georgia"/>
                <a:ea typeface="Georgia"/>
                <a:cs typeface="Georgia"/>
                <a:sym typeface="Georgia"/>
              </a:rPr>
              <a:t>Mettius Fufetius killed</a:t>
            </a:r>
          </a:p>
          <a:p>
            <a:pPr lvl="0">
              <a:spcBef>
                <a:spcPts val="0"/>
              </a:spcBef>
              <a:buNone/>
            </a:pPr>
            <a:r>
              <a:rPr lang="en">
                <a:solidFill>
                  <a:srgbClr val="FFFFFF"/>
                </a:solidFill>
                <a:latin typeface="Georgia"/>
                <a:ea typeface="Georgia"/>
                <a:cs typeface="Georgia"/>
                <a:sym typeface="Georgia"/>
              </a:rPr>
              <a:t>Alba Longa destroyed, citizens brought to Rome</a:t>
            </a:r>
          </a:p>
        </p:txBody>
      </p:sp>
      <p:pic>
        <p:nvPicPr>
          <p:cNvPr id="88" name="Shape 88" descr="Image result for tullus hostilius"/>
          <p:cNvPicPr preferRelativeResize="0"/>
          <p:nvPr/>
        </p:nvPicPr>
        <p:blipFill>
          <a:blip r:embed="rId3">
            <a:alphaModFix/>
          </a:blip>
          <a:stretch>
            <a:fillRect/>
          </a:stretch>
        </p:blipFill>
        <p:spPr>
          <a:xfrm>
            <a:off x="4155549" y="0"/>
            <a:ext cx="4052474" cy="2890649"/>
          </a:xfrm>
          <a:prstGeom prst="rect">
            <a:avLst/>
          </a:prstGeom>
          <a:noFill/>
          <a:ln>
            <a:noFill/>
          </a:ln>
        </p:spPr>
      </p:pic>
      <p:pic>
        <p:nvPicPr>
          <p:cNvPr id="89" name="Shape 89" descr="Image result for Mettius Fufetius"/>
          <p:cNvPicPr preferRelativeResize="0"/>
          <p:nvPr/>
        </p:nvPicPr>
        <p:blipFill>
          <a:blip r:embed="rId4">
            <a:alphaModFix/>
          </a:blip>
          <a:stretch>
            <a:fillRect/>
          </a:stretch>
        </p:blipFill>
        <p:spPr>
          <a:xfrm>
            <a:off x="4825524" y="2879049"/>
            <a:ext cx="3382500" cy="22644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War with the Sabine</a:t>
            </a:r>
          </a:p>
        </p:txBody>
      </p:sp>
      <p:sp>
        <p:nvSpPr>
          <p:cNvPr id="95" name="Shape 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96" name="Shape 96" descr="Image result for tullus hostilius war albans"/>
          <p:cNvPicPr preferRelativeResize="0"/>
          <p:nvPr/>
        </p:nvPicPr>
        <p:blipFill>
          <a:blip r:embed="rId3">
            <a:alphaModFix/>
          </a:blip>
          <a:stretch>
            <a:fillRect/>
          </a:stretch>
        </p:blipFill>
        <p:spPr>
          <a:xfrm>
            <a:off x="0" y="1410475"/>
            <a:ext cx="9144000" cy="2322559"/>
          </a:xfrm>
          <a:prstGeom prst="rect">
            <a:avLst/>
          </a:prstGeom>
          <a:noFill/>
          <a:ln>
            <a:noFill/>
          </a:ln>
        </p:spPr>
      </p:pic>
      <p:sp>
        <p:nvSpPr>
          <p:cNvPr id="97" name="Shape 97"/>
          <p:cNvSpPr txBox="1"/>
          <p:nvPr/>
        </p:nvSpPr>
        <p:spPr>
          <a:xfrm>
            <a:off x="8612600" y="4960200"/>
            <a:ext cx="1955700" cy="183300"/>
          </a:xfrm>
          <a:prstGeom prst="rect">
            <a:avLst/>
          </a:prstGeom>
          <a:noFill/>
          <a:ln>
            <a:noFill/>
          </a:ln>
        </p:spPr>
        <p:txBody>
          <a:bodyPr lIns="91425" tIns="91425" rIns="91425" bIns="91425" anchor="t" anchorCtr="0">
            <a:noAutofit/>
          </a:bodyPr>
          <a:lstStyle/>
          <a:p>
            <a:pPr lvl="0">
              <a:spcBef>
                <a:spcPts val="0"/>
              </a:spcBef>
              <a:buNone/>
            </a:pPr>
            <a:r>
              <a:rPr lang="en" sz="600">
                <a:solidFill>
                  <a:srgbClr val="FFFFFF"/>
                </a:solidFill>
              </a:rPr>
              <a:t>Circa 1430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Curia Hostilia</a:t>
            </a:r>
          </a:p>
        </p:txBody>
      </p:sp>
      <p:sp>
        <p:nvSpPr>
          <p:cNvPr id="103" name="Shape 10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4" name="Shape 104" descr="Image result for curia hostilia"/>
          <p:cNvPicPr preferRelativeResize="0"/>
          <p:nvPr/>
        </p:nvPicPr>
        <p:blipFill>
          <a:blip r:embed="rId3">
            <a:alphaModFix/>
          </a:blip>
          <a:stretch>
            <a:fillRect/>
          </a:stretch>
        </p:blipFill>
        <p:spPr>
          <a:xfrm>
            <a:off x="-40750" y="1254175"/>
            <a:ext cx="5080000" cy="3314700"/>
          </a:xfrm>
          <a:prstGeom prst="rect">
            <a:avLst/>
          </a:prstGeom>
          <a:noFill/>
          <a:ln>
            <a:noFill/>
          </a:ln>
        </p:spPr>
      </p:pic>
      <p:pic>
        <p:nvPicPr>
          <p:cNvPr id="105" name="Shape 105" descr="Image result for curia hostilia"/>
          <p:cNvPicPr preferRelativeResize="0"/>
          <p:nvPr/>
        </p:nvPicPr>
        <p:blipFill>
          <a:blip r:embed="rId4">
            <a:alphaModFix/>
          </a:blip>
          <a:stretch>
            <a:fillRect/>
          </a:stretch>
        </p:blipFill>
        <p:spPr>
          <a:xfrm>
            <a:off x="5473700" y="31750"/>
            <a:ext cx="3670300" cy="508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Plague </a:t>
            </a: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2" name="Shape 112" descr="Image result for plague"/>
          <p:cNvPicPr preferRelativeResize="0"/>
          <p:nvPr/>
        </p:nvPicPr>
        <p:blipFill>
          <a:blip r:embed="rId3">
            <a:alphaModFix/>
          </a:blip>
          <a:stretch>
            <a:fillRect/>
          </a:stretch>
        </p:blipFill>
        <p:spPr>
          <a:xfrm>
            <a:off x="2000975" y="0"/>
            <a:ext cx="714302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Death?</a:t>
            </a:r>
          </a:p>
          <a:p>
            <a:pPr lvl="0">
              <a:spcBef>
                <a:spcPts val="0"/>
              </a:spcBef>
              <a:buNone/>
            </a:pPr>
            <a:endParaRPr/>
          </a:p>
        </p:txBody>
      </p:sp>
      <p:sp>
        <p:nvSpPr>
          <p:cNvPr id="118" name="Shape 1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9" name="Shape 119"/>
          <p:cNvPicPr preferRelativeResize="0"/>
          <p:nvPr/>
        </p:nvPicPr>
        <p:blipFill>
          <a:blip r:embed="rId3">
            <a:alphaModFix/>
          </a:blip>
          <a:stretch>
            <a:fillRect/>
          </a:stretch>
        </p:blipFill>
        <p:spPr>
          <a:xfrm>
            <a:off x="8832300" y="5000974"/>
            <a:ext cx="173674" cy="83149"/>
          </a:xfrm>
          <a:prstGeom prst="rect">
            <a:avLst/>
          </a:prstGeom>
          <a:noFill/>
          <a:ln>
            <a:noFill/>
          </a:ln>
        </p:spPr>
      </p:pic>
      <p:pic>
        <p:nvPicPr>
          <p:cNvPr id="120" name="Shape 120" descr="Image result for jupiter throwing lightning"/>
          <p:cNvPicPr preferRelativeResize="0"/>
          <p:nvPr/>
        </p:nvPicPr>
        <p:blipFill>
          <a:blip r:embed="rId4">
            <a:alphaModFix/>
          </a:blip>
          <a:stretch>
            <a:fillRect/>
          </a:stretch>
        </p:blipFill>
        <p:spPr>
          <a:xfrm>
            <a:off x="1568525" y="0"/>
            <a:ext cx="3488547" cy="5143500"/>
          </a:xfrm>
          <a:prstGeom prst="rect">
            <a:avLst/>
          </a:prstGeom>
          <a:noFill/>
          <a:ln>
            <a:noFill/>
          </a:ln>
        </p:spPr>
      </p:pic>
      <p:pic>
        <p:nvPicPr>
          <p:cNvPr id="121" name="Shape 121" descr="Image result for Roman house"/>
          <p:cNvPicPr preferRelativeResize="0"/>
          <p:nvPr/>
        </p:nvPicPr>
        <p:blipFill>
          <a:blip r:embed="rId5">
            <a:alphaModFix/>
          </a:blip>
          <a:stretch>
            <a:fillRect/>
          </a:stretch>
        </p:blipFill>
        <p:spPr>
          <a:xfrm>
            <a:off x="5057075" y="3035300"/>
            <a:ext cx="2679700" cy="2108200"/>
          </a:xfrm>
          <a:prstGeom prst="rect">
            <a:avLst/>
          </a:prstGeom>
          <a:noFill/>
          <a:ln>
            <a:noFill/>
          </a:ln>
        </p:spPr>
      </p:pic>
      <p:pic>
        <p:nvPicPr>
          <p:cNvPr id="122" name="Shape 122" descr="Image result for golden eagle"/>
          <p:cNvPicPr preferRelativeResize="0"/>
          <p:nvPr/>
        </p:nvPicPr>
        <p:blipFill>
          <a:blip r:embed="rId6">
            <a:alphaModFix/>
          </a:blip>
          <a:stretch>
            <a:fillRect/>
          </a:stretch>
        </p:blipFill>
        <p:spPr>
          <a:xfrm>
            <a:off x="7112200" y="0"/>
            <a:ext cx="2031799" cy="126962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Words>
  <Application>Microsoft Macintosh PowerPoint</Application>
  <PresentationFormat>On-screen Show (16:9)</PresentationFormat>
  <Paragraphs>29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Dark</vt:lpstr>
      <vt:lpstr>Tullus Hostilius 673–642 BC</vt:lpstr>
      <vt:lpstr>Who Was He?</vt:lpstr>
      <vt:lpstr>Albans</vt:lpstr>
      <vt:lpstr>Horatii v Curiatii</vt:lpstr>
      <vt:lpstr>Alban Betrayal</vt:lpstr>
      <vt:lpstr>War with the Sabine</vt:lpstr>
      <vt:lpstr>Curia Hostilia</vt:lpstr>
      <vt:lpstr>Plague </vt:lpstr>
      <vt:lpstr>Death?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Tullus Hostilius 673–642 BC</dc:title>
  <cp:lastModifiedBy>David Knoeckel</cp:lastModifiedBy>
  <cp:revision>1</cp:revision>
  <dcterms:modified xsi:type="dcterms:W3CDTF">2017-08-31T21:10:56Z</dcterms:modified>
</cp:coreProperties>
</file>