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9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41" d="100"/>
          <a:sy n="41" d="100"/>
        </p:scale>
        <p:origin x="1077" y="1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9F15-A85F-4223-AE65-E228CDD9DFA5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1CC4-F828-40BD-909F-EB7ED0DD6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1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9F15-A85F-4223-AE65-E228CDD9DFA5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1CC4-F828-40BD-909F-EB7ED0DD6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05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9F15-A85F-4223-AE65-E228CDD9DFA5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1CC4-F828-40BD-909F-EB7ED0DD6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42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9F15-A85F-4223-AE65-E228CDD9DFA5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1CC4-F828-40BD-909F-EB7ED0DD6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27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9F15-A85F-4223-AE65-E228CDD9DFA5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1CC4-F828-40BD-909F-EB7ED0DD6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16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9F15-A85F-4223-AE65-E228CDD9DFA5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1CC4-F828-40BD-909F-EB7ED0DD6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01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9F15-A85F-4223-AE65-E228CDD9DFA5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1CC4-F828-40BD-909F-EB7ED0DD6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84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9F15-A85F-4223-AE65-E228CDD9DFA5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1CC4-F828-40BD-909F-EB7ED0DD6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77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9F15-A85F-4223-AE65-E228CDD9DFA5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1CC4-F828-40BD-909F-EB7ED0DD6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1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9F15-A85F-4223-AE65-E228CDD9DFA5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1CC4-F828-40BD-909F-EB7ED0DD6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79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9F15-A85F-4223-AE65-E228CDD9DFA5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1CC4-F828-40BD-909F-EB7ED0DD6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31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59F15-A85F-4223-AE65-E228CDD9DFA5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E1CC4-F828-40BD-909F-EB7ED0DD6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1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First Punic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264-241 BCE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854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~ Stalemate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Carthaginian Sea Power and Roman Land Power just didn’t work well in a war with one another</a:t>
            </a:r>
          </a:p>
          <a:p>
            <a:r>
              <a:rPr lang="en-US" dirty="0" smtClean="0"/>
              <a:t>Rome couldn’t take Carthaginian strongholds that they kept supplied by their navies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701321"/>
            <a:ext cx="6055132" cy="436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71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Wrecked Carthaginian Ship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Romans discovered a Carthaginian ship that had run aground</a:t>
            </a:r>
          </a:p>
          <a:p>
            <a:r>
              <a:rPr lang="en-US" dirty="0" smtClean="0"/>
              <a:t>They reverse engineered it and made a fleet (120 Ships and over 100,000 sailors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46268"/>
            <a:ext cx="5486400" cy="364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50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they sucked at </a:t>
            </a:r>
            <a:r>
              <a:rPr lang="en-US" dirty="0"/>
              <a:t>N</a:t>
            </a:r>
            <a:r>
              <a:rPr lang="en-US" dirty="0" smtClean="0"/>
              <a:t>aval Battles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Cornelius Scipio (remember this last name)</a:t>
            </a:r>
          </a:p>
          <a:p>
            <a:r>
              <a:rPr lang="en-US" dirty="0" smtClean="0"/>
              <a:t>Led all of his ships into a tiny little harbor.  He was bottled up and defeated.</a:t>
            </a:r>
          </a:p>
          <a:p>
            <a:r>
              <a:rPr lang="en-US" dirty="0" smtClean="0"/>
              <a:t>Renamed – Scipio </a:t>
            </a:r>
            <a:r>
              <a:rPr lang="en-US" dirty="0" err="1" smtClean="0"/>
              <a:t>Asina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95" y="2374228"/>
            <a:ext cx="5575005" cy="370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52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what you’re good at.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While the Romans were NOT good at fighting naval battles, initially, they were very good at fighting hand to hand.</a:t>
            </a:r>
          </a:p>
          <a:p>
            <a:r>
              <a:rPr lang="en-US" dirty="0" smtClean="0"/>
              <a:t>So… they changed the naval battles to better suit their abilities</a:t>
            </a:r>
          </a:p>
          <a:p>
            <a:endParaRPr lang="en-US" dirty="0"/>
          </a:p>
          <a:p>
            <a:r>
              <a:rPr lang="en-US" dirty="0" smtClean="0"/>
              <a:t>THE CORVUS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772" y="3690815"/>
            <a:ext cx="6290603" cy="262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57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Corvus</a:t>
            </a:r>
            <a:r>
              <a:rPr lang="en-US" dirty="0" smtClean="0"/>
              <a:t> (The Raven)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858169"/>
            <a:ext cx="5715000" cy="4286250"/>
          </a:xfrm>
        </p:spPr>
      </p:pic>
    </p:spTree>
    <p:extLst>
      <p:ext uri="{BB962C8B-B14F-4D97-AF65-F5344CB8AC3E}">
        <p14:creationId xmlns:p14="http://schemas.microsoft.com/office/powerpoint/2010/main" val="745231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87" y="0"/>
            <a:ext cx="103994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66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Stalemate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Although the </a:t>
            </a:r>
            <a:r>
              <a:rPr lang="en-US" dirty="0" err="1" smtClean="0"/>
              <a:t>corvus</a:t>
            </a:r>
            <a:r>
              <a:rPr lang="en-US" dirty="0" smtClean="0"/>
              <a:t> was initially very successful, the Carthaginians figured it out, and the war went back to a stalemate, with no side gaining the upper hand</a:t>
            </a:r>
          </a:p>
          <a:p>
            <a:r>
              <a:rPr lang="en-US" dirty="0" smtClean="0"/>
              <a:t>Rome decided to take the fight to Africa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624" y="2760626"/>
            <a:ext cx="6313376" cy="355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51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Rome wanted to move slowly to Carthage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They  wanted to land southeast of Carthage and, as they made their way up towards the capitol, convince other cities to forsake Carthage</a:t>
            </a:r>
          </a:p>
          <a:p>
            <a:r>
              <a:rPr lang="en-US" dirty="0" smtClean="0"/>
              <a:t>The negotiated peace was so damning to Carthage that they had to reject it</a:t>
            </a:r>
          </a:p>
          <a:p>
            <a:pPr lvl="1"/>
            <a:r>
              <a:rPr lang="en-US" dirty="0" smtClean="0"/>
              <a:t>Rome wanted to place Carthage under the sovereignty of Rome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1" y="1690688"/>
            <a:ext cx="598170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61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Carthage continues to Fight… WITH SPARTA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Greek Mercenaries arrived in Africa.  </a:t>
            </a:r>
          </a:p>
          <a:p>
            <a:r>
              <a:rPr lang="en-US" dirty="0" smtClean="0"/>
              <a:t>The Spartan general quickly figured out where Carthage had been going wrong</a:t>
            </a:r>
          </a:p>
          <a:p>
            <a:r>
              <a:rPr lang="en-US" dirty="0" smtClean="0"/>
              <a:t>The Romans rushed into battle, and were soul crushed</a:t>
            </a:r>
          </a:p>
          <a:p>
            <a:pPr lvl="1"/>
            <a:r>
              <a:rPr lang="en-US" dirty="0" smtClean="0"/>
              <a:t>Elephants in the Center, Cavalry to the side = not awesome for the Romans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288" y="2158409"/>
            <a:ext cx="5174512" cy="388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24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Rome withdrew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beleaguered Roman Army was picked up, but a huge storm hit the fleet that had picked up the army, and 100,000 men drowned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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619" y="2015778"/>
            <a:ext cx="6026888" cy="452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6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26" y="240100"/>
            <a:ext cx="8383078" cy="632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01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STALEMATE!!!!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en-US" dirty="0" err="1" smtClean="0"/>
              <a:t>Gotta</a:t>
            </a:r>
            <a:r>
              <a:rPr lang="en-US" dirty="0" smtClean="0"/>
              <a:t> listen to the birds…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Battle of </a:t>
            </a:r>
            <a:r>
              <a:rPr lang="en-US" dirty="0" err="1" smtClean="0"/>
              <a:t>Drepana</a:t>
            </a:r>
            <a:r>
              <a:rPr lang="en-US" dirty="0" smtClean="0"/>
              <a:t> didn’t go well…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1620044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81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getting really stupid…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Carthage and Rome (kind of) fought over Rome for almost a decade</a:t>
            </a:r>
          </a:p>
          <a:p>
            <a:r>
              <a:rPr lang="en-US" dirty="0" smtClean="0"/>
              <a:t>The Carthaginians (under the leadership of Hamilcar) led a Guerilla War</a:t>
            </a:r>
          </a:p>
          <a:p>
            <a:r>
              <a:rPr lang="en-US" dirty="0" smtClean="0"/>
              <a:t>But to no real accomplishment</a:t>
            </a:r>
            <a:endParaRPr lang="en-US" dirty="0"/>
          </a:p>
        </p:txBody>
      </p:sp>
      <p:pic>
        <p:nvPicPr>
          <p:cNvPr id="1026" name="Picture 2" descr="Image result for guerrilla w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806" y="2627454"/>
            <a:ext cx="6206902" cy="409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369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of the </a:t>
            </a:r>
            <a:r>
              <a:rPr lang="en-US" dirty="0" err="1" smtClean="0"/>
              <a:t>Aegates</a:t>
            </a:r>
            <a:r>
              <a:rPr lang="en-US" dirty="0" smtClean="0"/>
              <a:t> Islands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Romans finally, in 241, defeated the Carthaginians in a decisive naval battle</a:t>
            </a:r>
          </a:p>
          <a:p>
            <a:r>
              <a:rPr lang="en-US" dirty="0" smtClean="0"/>
              <a:t>Carthage became unable to supply its troops on Sicily</a:t>
            </a:r>
          </a:p>
          <a:p>
            <a:r>
              <a:rPr lang="en-US" dirty="0" smtClean="0"/>
              <a:t>Had to sue for peace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16" y="2133367"/>
            <a:ext cx="5533292" cy="373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72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Carthage Off Sicily</a:t>
            </a:r>
          </a:p>
          <a:p>
            <a:r>
              <a:rPr lang="en-US" dirty="0" smtClean="0"/>
              <a:t>All Roman prisoners returned</a:t>
            </a:r>
          </a:p>
          <a:p>
            <a:r>
              <a:rPr lang="en-US" dirty="0" smtClean="0"/>
              <a:t>Pay a massive war indemnity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940" y="1991824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30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Carthage was, at the time, a much stronger nation than Rome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Their previous treaties reflect that Rome was clearly subordinate to Carthage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12" y="2432648"/>
            <a:ext cx="6225499" cy="417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3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Messana</a:t>
            </a:r>
            <a:r>
              <a:rPr lang="en-US" dirty="0" smtClean="0"/>
              <a:t> (Messina)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Messana</a:t>
            </a:r>
            <a:r>
              <a:rPr lang="en-US" dirty="0" smtClean="0"/>
              <a:t> was a mess.  A mercenary army was trying to establish itself.  </a:t>
            </a:r>
            <a:endParaRPr lang="en-US" dirty="0"/>
          </a:p>
          <a:p>
            <a:pPr lvl="1"/>
            <a:r>
              <a:rPr lang="en-US" dirty="0" smtClean="0"/>
              <a:t>They decided to ask Carthage for help</a:t>
            </a:r>
          </a:p>
          <a:p>
            <a:pPr lvl="1"/>
            <a:r>
              <a:rPr lang="en-US" dirty="0" smtClean="0"/>
              <a:t>Then they decided they didn’t like </a:t>
            </a:r>
            <a:r>
              <a:rPr lang="en-US" dirty="0" smtClean="0"/>
              <a:t>Carthage</a:t>
            </a:r>
            <a:endParaRPr lang="en-US" dirty="0" smtClean="0"/>
          </a:p>
          <a:p>
            <a:pPr lvl="1"/>
            <a:r>
              <a:rPr lang="en-US" dirty="0" smtClean="0"/>
              <a:t>So they asked Rome for help</a:t>
            </a:r>
          </a:p>
          <a:p>
            <a:pPr lvl="1"/>
            <a:r>
              <a:rPr lang="en-US" dirty="0" smtClean="0"/>
              <a:t>So Rome, eager to expand onto Sicily, helped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710" y="1606939"/>
            <a:ext cx="5958735" cy="383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83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Expeditionary Force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Rome dispatched a small contingent of troops which was easily able to surprise and displace the Carthaginian garrison at </a:t>
            </a:r>
            <a:r>
              <a:rPr lang="en-US" dirty="0" err="1" smtClean="0"/>
              <a:t>Messana</a:t>
            </a:r>
            <a:endParaRPr lang="en-US" dirty="0" smtClean="0"/>
          </a:p>
          <a:p>
            <a:pPr lvl="1"/>
            <a:r>
              <a:rPr lang="en-US" dirty="0" smtClean="0"/>
              <a:t>The Carthaginians weren’t happy their general did not put up a fight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85" y="2256946"/>
            <a:ext cx="5985215" cy="448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8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Carthage allied itself with </a:t>
            </a:r>
            <a:r>
              <a:rPr lang="en-US" dirty="0" err="1" smtClean="0"/>
              <a:t>Hiero</a:t>
            </a:r>
            <a:r>
              <a:rPr lang="en-US" dirty="0" smtClean="0"/>
              <a:t> of Syracuse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Carthage quickly responded to the Roman incursion, allied itself with Syracuse, and attacked </a:t>
            </a:r>
            <a:r>
              <a:rPr lang="en-US" dirty="0" err="1" smtClean="0"/>
              <a:t>Messana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120" y="2579963"/>
            <a:ext cx="6581595" cy="427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28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Rome Secures a New Ally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Rome was able to quickly address an attacking Syracuse/Carthage combined force,</a:t>
            </a:r>
          </a:p>
          <a:p>
            <a:pPr lvl="1"/>
            <a:r>
              <a:rPr lang="en-US" dirty="0" smtClean="0"/>
              <a:t>The subsequently besieged Syracuse and were able to convince </a:t>
            </a:r>
            <a:r>
              <a:rPr lang="en-US" dirty="0" err="1" smtClean="0"/>
              <a:t>Hiero</a:t>
            </a:r>
            <a:r>
              <a:rPr lang="en-US" dirty="0" smtClean="0"/>
              <a:t> to join with the Romans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411" y="1959993"/>
            <a:ext cx="6550324" cy="368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540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Siege At </a:t>
            </a:r>
            <a:r>
              <a:rPr lang="en-US" dirty="0" err="1" smtClean="0"/>
              <a:t>Agrigentum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Romans besieged the city of </a:t>
            </a:r>
            <a:r>
              <a:rPr lang="en-US" dirty="0" err="1" smtClean="0"/>
              <a:t>Agrigentum</a:t>
            </a:r>
            <a:r>
              <a:rPr lang="en-US" dirty="0" smtClean="0"/>
              <a:t>.  After months, they were drawn into a pitched </a:t>
            </a:r>
            <a:r>
              <a:rPr lang="en-US" dirty="0" smtClean="0"/>
              <a:t>battle</a:t>
            </a:r>
          </a:p>
          <a:p>
            <a:r>
              <a:rPr lang="en-US" dirty="0" smtClean="0"/>
              <a:t>Carthage sent reinforcements who met Rome in a pitched battle</a:t>
            </a:r>
          </a:p>
          <a:p>
            <a:pPr lvl="1"/>
            <a:r>
              <a:rPr lang="en-US" dirty="0" smtClean="0"/>
              <a:t>The Romans soundly defeated them and celebrated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28420"/>
            <a:ext cx="5540360" cy="404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63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That’ll show them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As the Romans celebrated their victory, the besieged Carthaginians escaped </a:t>
            </a:r>
            <a:r>
              <a:rPr lang="en-US" dirty="0" err="1" smtClean="0"/>
              <a:t>Agrigentum</a:t>
            </a:r>
            <a:endParaRPr lang="en-US" dirty="0" smtClean="0"/>
          </a:p>
          <a:p>
            <a:r>
              <a:rPr lang="en-US" dirty="0" smtClean="0"/>
              <a:t>The Romans weren’t thrilled, so they entered </a:t>
            </a:r>
            <a:r>
              <a:rPr lang="en-US" dirty="0" err="1" smtClean="0"/>
              <a:t>Agrigentum</a:t>
            </a:r>
            <a:r>
              <a:rPr lang="en-US" dirty="0" smtClean="0"/>
              <a:t> and killed everyone…. Wait…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49" y="3057525"/>
            <a:ext cx="61912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35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654</Words>
  <Application>Microsoft Office PowerPoint</Application>
  <PresentationFormat>Widescreen</PresentationFormat>
  <Paragraphs>72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Office Theme</vt:lpstr>
      <vt:lpstr>The First Punic War</vt:lpstr>
      <vt:lpstr>PowerPoint Presentation</vt:lpstr>
      <vt:lpstr>Carthage was, at the time, a much stronger nation than Rome</vt:lpstr>
      <vt:lpstr>Messana (Messina)</vt:lpstr>
      <vt:lpstr>Expeditionary Force</vt:lpstr>
      <vt:lpstr>Carthage allied itself with Hiero of Syracuse</vt:lpstr>
      <vt:lpstr>Rome Secures a New Ally</vt:lpstr>
      <vt:lpstr>Siege At Agrigentum</vt:lpstr>
      <vt:lpstr>That’ll show them</vt:lpstr>
      <vt:lpstr>~ Stalemate</vt:lpstr>
      <vt:lpstr>Wrecked Carthaginian Ship</vt:lpstr>
      <vt:lpstr>But they sucked at Naval Battles</vt:lpstr>
      <vt:lpstr>Do what you’re good at.</vt:lpstr>
      <vt:lpstr>The Corvus (The Raven)</vt:lpstr>
      <vt:lpstr>PowerPoint Presentation</vt:lpstr>
      <vt:lpstr>Stalemate</vt:lpstr>
      <vt:lpstr>Rome wanted to move slowly to Carthage</vt:lpstr>
      <vt:lpstr>Carthage continues to Fight… WITH SPARTA</vt:lpstr>
      <vt:lpstr>Rome withdrew</vt:lpstr>
      <vt:lpstr>STALEMATE!!!!</vt:lpstr>
      <vt:lpstr>This is getting really stupid…</vt:lpstr>
      <vt:lpstr>The Battle of the Aegates Islands</vt:lpstr>
      <vt:lpstr>Settlement</vt:lpstr>
    </vt:vector>
  </TitlesOfParts>
  <Company>CCSD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First Punic War</dc:title>
  <dc:creator>Knoeckel, David A</dc:creator>
  <cp:lastModifiedBy>Knoeckel, David A</cp:lastModifiedBy>
  <cp:revision>12</cp:revision>
  <dcterms:created xsi:type="dcterms:W3CDTF">2017-09-18T16:19:18Z</dcterms:created>
  <dcterms:modified xsi:type="dcterms:W3CDTF">2017-09-18T19:40:25Z</dcterms:modified>
</cp:coreProperties>
</file>