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70" r:id="rId9"/>
    <p:sldId id="269" r:id="rId10"/>
    <p:sldId id="259" r:id="rId11"/>
    <p:sldId id="272" r:id="rId12"/>
    <p:sldId id="271" r:id="rId13"/>
    <p:sldId id="260" r:id="rId14"/>
    <p:sldId id="261" r:id="rId15"/>
    <p:sldId id="262" r:id="rId16"/>
    <p:sldId id="263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BA64D-5AEE-493C-A257-E473C695EA83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6D61A-06D5-4B4D-80F3-398960DE1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72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/>
            <a:fld id="{2DB3E62A-D4A8-4564-A041-71FF191AE25D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3952875" y="8807450"/>
            <a:ext cx="30305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/>
            <a:fld id="{B2532EC1-884F-4FC3-8F5D-BCE011DB5A7A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/>
              <a:t>2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174750" y="703263"/>
            <a:ext cx="4635500" cy="3476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68611" name="Text Box 3"/>
          <p:cNvSpPr>
            <a:spLocks noGrp="1" noChangeArrowheads="1"/>
          </p:cNvSpPr>
          <p:nvPr>
            <p:ph type="body"/>
          </p:nvPr>
        </p:nvSpPr>
        <p:spPr>
          <a:xfrm>
            <a:off x="696913" y="4402138"/>
            <a:ext cx="5588000" cy="4171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705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/>
            <a:fld id="{967DEFDB-4FC7-4928-A0C8-6ED300E7864A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3952875" y="8807450"/>
            <a:ext cx="30305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/>
            <a:fld id="{3932703C-09CB-4D6C-B25D-341BEDD997F0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/>
              <a:t>3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1174750" y="703263"/>
            <a:ext cx="4635500" cy="3476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69635" name="Text Box 3"/>
          <p:cNvSpPr>
            <a:spLocks noGrp="1" noChangeArrowheads="1"/>
          </p:cNvSpPr>
          <p:nvPr>
            <p:ph type="body"/>
          </p:nvPr>
        </p:nvSpPr>
        <p:spPr>
          <a:xfrm>
            <a:off x="696913" y="4402138"/>
            <a:ext cx="5588000" cy="4171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547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/>
            <a:fld id="{E082E297-3DAD-4669-8E67-C28E472328B4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10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3952875" y="8807450"/>
            <a:ext cx="30305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/>
            <a:fld id="{C7A8F33B-6C2C-40C0-A6B8-2F6C0276FA51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/>
              <a:t>10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1174750" y="703263"/>
            <a:ext cx="4635500" cy="3476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71683" name="Text Box 3"/>
          <p:cNvSpPr>
            <a:spLocks noGrp="1" noChangeArrowheads="1"/>
          </p:cNvSpPr>
          <p:nvPr>
            <p:ph type="body"/>
          </p:nvPr>
        </p:nvSpPr>
        <p:spPr>
          <a:xfrm>
            <a:off x="696913" y="4402138"/>
            <a:ext cx="5588000" cy="4171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547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/>
            <a:fld id="{F2EB657C-AA43-4F64-9137-93F5C075D61C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15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3952875" y="8807450"/>
            <a:ext cx="30305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/>
            <a:fld id="{339A6F3E-B2FF-4766-BDA2-6FC14A0D7732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/>
              <a:t>15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174750" y="703263"/>
            <a:ext cx="4635500" cy="3476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70659" name="Text Box 3"/>
          <p:cNvSpPr>
            <a:spLocks noGrp="1" noChangeArrowheads="1"/>
          </p:cNvSpPr>
          <p:nvPr>
            <p:ph type="body"/>
          </p:nvPr>
        </p:nvSpPr>
        <p:spPr>
          <a:xfrm>
            <a:off x="696913" y="4402138"/>
            <a:ext cx="5588000" cy="4171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936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/>
            <a:fld id="{E962B53D-7702-48DD-B44C-4AFC1EB6DA03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16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3952875" y="8807450"/>
            <a:ext cx="30305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/>
            <a:fld id="{A0EF44D0-69E2-4547-B3EB-3603AF34849B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/>
              <a:t>16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1174750" y="703263"/>
            <a:ext cx="4635500" cy="3476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72707" name="Text Box 3"/>
          <p:cNvSpPr>
            <a:spLocks noGrp="1" noChangeArrowheads="1"/>
          </p:cNvSpPr>
          <p:nvPr>
            <p:ph type="body"/>
          </p:nvPr>
        </p:nvSpPr>
        <p:spPr>
          <a:xfrm>
            <a:off x="696913" y="4402138"/>
            <a:ext cx="5588000" cy="4171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369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/>
            <a:fld id="{3A8D5664-E3F8-4A34-B159-2071BD4BD403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27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952875" y="8807450"/>
            <a:ext cx="30305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/>
            <a:fld id="{8D8AA76A-424B-47FF-A5BA-AA88A8351E8E}" type="slidenum">
              <a:rPr lang="en-US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/>
              <a:t>27</a:t>
            </a:fld>
            <a:endParaRPr lang="en-US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1174750" y="703263"/>
            <a:ext cx="4635500" cy="3476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73731" name="Text Box 3"/>
          <p:cNvSpPr>
            <a:spLocks noGrp="1" noChangeArrowheads="1"/>
          </p:cNvSpPr>
          <p:nvPr>
            <p:ph type="body"/>
          </p:nvPr>
        </p:nvSpPr>
        <p:spPr>
          <a:xfrm>
            <a:off x="696913" y="4402138"/>
            <a:ext cx="5588000" cy="4171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081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B8D4-DAB5-4579-84FA-71C4A9005040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1155-91A6-4862-B153-0D60C9500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3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B8D4-DAB5-4579-84FA-71C4A9005040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1155-91A6-4862-B153-0D60C9500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05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B8D4-DAB5-4579-84FA-71C4A9005040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1155-91A6-4862-B153-0D60C9500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93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B8D4-DAB5-4579-84FA-71C4A9005040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1155-91A6-4862-B153-0D60C9500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01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B8D4-DAB5-4579-84FA-71C4A9005040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1155-91A6-4862-B153-0D60C9500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32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B8D4-DAB5-4579-84FA-71C4A9005040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1155-91A6-4862-B153-0D60C9500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66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B8D4-DAB5-4579-84FA-71C4A9005040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1155-91A6-4862-B153-0D60C9500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22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B8D4-DAB5-4579-84FA-71C4A9005040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1155-91A6-4862-B153-0D60C9500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4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B8D4-DAB5-4579-84FA-71C4A9005040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1155-91A6-4862-B153-0D60C9500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28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B8D4-DAB5-4579-84FA-71C4A9005040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1155-91A6-4862-B153-0D60C9500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45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6B8D4-DAB5-4579-84FA-71C4A9005040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1155-91A6-4862-B153-0D60C9500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69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6B8D4-DAB5-4579-84FA-71C4A9005040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21155-91A6-4862-B153-0D60C9500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9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2/2a/Battle_of_lake_trasimene.gi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youtube.com/watch?v=3623pilC2_s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file:///\\localhost\%25EF%25BF%25BChttp\::upload.wikimedia.org:wikipedia:commons:2:28:Battle_of_Cannae,_215_BC_-_Initial_Roman_attack.gif%25EF%25BF%25BC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N26FabiusCunctator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youtube.com/watch?v=E1YrueoGlbE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nKuRvO12S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youtube.com/watch?v=HGlo6QowOIM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Second Punic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218-201 BCE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5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980049" y="347077"/>
            <a:ext cx="8229024" cy="532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sz="1633">
              <a:latin typeface="Arial" charset="0"/>
              <a:ea typeface="ＭＳ Ｐゴシック" charset="0"/>
            </a:endParaRPr>
          </a:p>
        </p:txBody>
      </p:sp>
      <p:pic>
        <p:nvPicPr>
          <p:cNvPr id="2560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402" y="1286056"/>
            <a:ext cx="6748549" cy="518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980049" y="305313"/>
            <a:ext cx="8227583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>
              <a:buFont typeface="Times New Roman" charset="0"/>
              <a:buNone/>
              <a:defRPr/>
            </a:pPr>
            <a:r>
              <a:rPr lang="en-US" sz="3992">
                <a:solidFill>
                  <a:srgbClr val="000080"/>
                </a:solidFill>
                <a:latin typeface="Times New Roman" charset="0"/>
              </a:rPr>
              <a:t>Battle of Lake Trasimene: 217 BCE</a:t>
            </a:r>
          </a:p>
        </p:txBody>
      </p:sp>
    </p:spTree>
    <p:extLst>
      <p:ext uri="{BB962C8B-B14F-4D97-AF65-F5344CB8AC3E}">
        <p14:creationId xmlns:p14="http://schemas.microsoft.com/office/powerpoint/2010/main" val="343761490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Losses at </a:t>
            </a:r>
            <a:r>
              <a:rPr lang="en-US" dirty="0" err="1" smtClean="0"/>
              <a:t>Trasimene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Carthage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1500-2500 Killed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Rome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15,000 Killed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Fear not… we have more men, and another fearless leader!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Gaius </a:t>
            </a:r>
            <a:r>
              <a:rPr lang="en-US" dirty="0" err="1" smtClean="0"/>
              <a:t>Terentius</a:t>
            </a:r>
            <a:r>
              <a:rPr lang="en-US" dirty="0" smtClean="0"/>
              <a:t> Varro decided that he was going to be the one to put to an end the </a:t>
            </a:r>
            <a:r>
              <a:rPr lang="en-US" dirty="0" err="1" smtClean="0"/>
              <a:t>Hannibalic</a:t>
            </a:r>
            <a:r>
              <a:rPr lang="en-US" dirty="0" smtClean="0"/>
              <a:t> Scourge</a:t>
            </a:r>
          </a:p>
          <a:p>
            <a:r>
              <a:rPr lang="en-US" dirty="0" smtClean="0"/>
              <a:t>Rome decided that it was going to end Hannibal, once and for all, at </a:t>
            </a:r>
            <a:r>
              <a:rPr lang="en-US" dirty="0" smtClean="0">
                <a:hlinkClick r:id="rId2"/>
              </a:rPr>
              <a:t>Cannae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751388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2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r>
              <a:rPr lang="en-US" dirty="0" smtClean="0">
                <a:ea typeface="+mj-ea"/>
              </a:rPr>
              <a:t>Battle of Cannae was not great also (216)</a:t>
            </a:r>
            <a:endParaRPr lang="en-US" dirty="0">
              <a:ea typeface="+mj-ea"/>
            </a:endParaRPr>
          </a:p>
        </p:txBody>
      </p:sp>
      <p:pic>
        <p:nvPicPr>
          <p:cNvPr id="86018" name="Picture 4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020" y="1493438"/>
            <a:ext cx="6683741" cy="514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7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r>
              <a:rPr lang="en-US" dirty="0" smtClean="0">
                <a:ea typeface="+mj-ea"/>
              </a:rPr>
              <a:t>Death Tolls - Cannae</a:t>
            </a:r>
            <a:endParaRPr lang="en-US" dirty="0">
              <a:ea typeface="+mj-ea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r>
              <a:rPr lang="en-US" sz="3992" dirty="0"/>
              <a:t>Carthaginian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en-US" sz="2540" dirty="0" smtClean="0">
              <a:ea typeface="ＭＳ Ｐゴシック" charset="0"/>
            </a:endParaRPr>
          </a:p>
          <a:p>
            <a:pPr marL="0" indent="0">
              <a:buNone/>
              <a:defRPr/>
            </a:pPr>
            <a:r>
              <a:rPr lang="en-US" sz="2540" dirty="0" smtClean="0">
                <a:ea typeface="ＭＳ Ｐゴシック" charset="0"/>
              </a:rPr>
              <a:t>Battle </a:t>
            </a:r>
            <a:r>
              <a:rPr lang="en-US" sz="2540" dirty="0">
                <a:ea typeface="ＭＳ Ｐゴシック" charset="0"/>
              </a:rPr>
              <a:t>of Cannae -- 8000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buFont typeface="Times New Roman" charset="0"/>
              <a:buNone/>
              <a:defRPr/>
            </a:pPr>
            <a:r>
              <a:rPr lang="en-US" sz="3992" dirty="0"/>
              <a:t>Roman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en-US" dirty="0">
              <a:ea typeface="ＭＳ Ｐゴシック" charset="0"/>
            </a:endParaRPr>
          </a:p>
          <a:p>
            <a:pPr marL="0" indent="0">
              <a:buNone/>
              <a:defRPr/>
            </a:pPr>
            <a:r>
              <a:rPr lang="en-US" dirty="0" smtClean="0">
                <a:ea typeface="ＭＳ Ｐゴシック" charset="0"/>
              </a:rPr>
              <a:t>Battle </a:t>
            </a:r>
            <a:r>
              <a:rPr lang="en-US" dirty="0">
                <a:ea typeface="ＭＳ Ｐゴシック" charset="0"/>
              </a:rPr>
              <a:t>of Cannae 50-75,000</a:t>
            </a:r>
          </a:p>
          <a:p>
            <a:pPr marL="0" indent="0">
              <a:buNone/>
              <a:defRPr/>
            </a:pPr>
            <a:endParaRPr lang="en-US" dirty="0">
              <a:ea typeface="ＭＳ Ｐゴシック" charset="0"/>
            </a:endParaRPr>
          </a:p>
          <a:p>
            <a:pPr marL="0" indent="0">
              <a:buNone/>
              <a:defRPr/>
            </a:pP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02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980049" y="347077"/>
            <a:ext cx="8229024" cy="532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sz="1633">
              <a:latin typeface="Arial" charset="0"/>
              <a:ea typeface="ＭＳ Ｐゴシック" charset="0"/>
            </a:endParaRP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980049" y="305313"/>
            <a:ext cx="8227583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/>
            <a:r>
              <a:rPr lang="en-US" altLang="en-US" sz="3992">
                <a:solidFill>
                  <a:srgbClr val="000080"/>
                </a:solidFill>
                <a:latin typeface="Times New Roman" panose="02020603050405020304" pitchFamily="18" charset="0"/>
              </a:rPr>
              <a:t>The Romans’ Lack of Success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980049" y="1604329"/>
            <a:ext cx="4043945" cy="46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4" rIns="0" bIns="0"/>
          <a:lstStyle>
            <a:lvl1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spcAft>
                <a:spcPts val="1293"/>
              </a:spcAft>
              <a:defRPr/>
            </a:pPr>
            <a:r>
              <a:rPr lang="en-US" sz="2540">
                <a:latin typeface="Times New Roman" charset="0"/>
              </a:rPr>
              <a:t>The Carthaginian army invaded Italy and terrorized the land for almost 2 decades.  </a:t>
            </a:r>
          </a:p>
          <a:p>
            <a:pPr>
              <a:spcAft>
                <a:spcPts val="1293"/>
              </a:spcAft>
              <a:defRPr/>
            </a:pPr>
            <a:r>
              <a:rPr lang="en-US" sz="2540">
                <a:latin typeface="Times New Roman" charset="0"/>
              </a:rPr>
              <a:t>From 218-203, Hannibal and his army of almost 30,000 men ravaged the Italian countryside</a:t>
            </a:r>
          </a:p>
          <a:p>
            <a:pPr>
              <a:spcAft>
                <a:spcPts val="1293"/>
              </a:spcAft>
              <a:defRPr/>
            </a:pPr>
            <a:r>
              <a:rPr lang="en-US" sz="2540">
                <a:latin typeface="Times New Roman" charset="0"/>
              </a:rPr>
              <a:t>The Romans lost battle after battle.  They were unable to match the generalship of Hannibal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873" y="2046456"/>
            <a:ext cx="4510554" cy="300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65503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1980049" y="305313"/>
            <a:ext cx="8227583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>
              <a:buFont typeface="Times New Roman" charset="0"/>
              <a:buNone/>
              <a:defRPr/>
            </a:pPr>
            <a:r>
              <a:rPr lang="en-US" sz="3992">
                <a:solidFill>
                  <a:srgbClr val="000080"/>
                </a:solidFill>
                <a:latin typeface="Times New Roman" charset="0"/>
              </a:rPr>
              <a:t>How Rome Won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980049" y="1604329"/>
            <a:ext cx="4043945" cy="410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4" rIns="0" bIns="0"/>
          <a:lstStyle>
            <a:lvl1pPr eaLnBrk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spcAft>
                <a:spcPts val="1293"/>
              </a:spcAft>
            </a:pPr>
            <a:r>
              <a:rPr lang="en-US" altLang="en-US" sz="2540">
                <a:solidFill>
                  <a:srgbClr val="000000"/>
                </a:solidFill>
                <a:latin typeface="Times New Roman" panose="02020603050405020304" pitchFamily="18" charset="0"/>
              </a:rPr>
              <a:t>At one point, the Romans had a dictator, Fabius Maximus, who refused to fight the Carthaginians… he thought this was the only way to defeat them</a:t>
            </a:r>
          </a:p>
          <a:p>
            <a:pPr eaLnBrk="1">
              <a:spcAft>
                <a:spcPts val="1293"/>
              </a:spcAft>
            </a:pPr>
            <a:endParaRPr lang="en-US" altLang="en-US" sz="254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>
              <a:spcAft>
                <a:spcPts val="1293"/>
              </a:spcAft>
            </a:pPr>
            <a:r>
              <a:rPr lang="en-US" altLang="en-US" sz="2540">
                <a:solidFill>
                  <a:srgbClr val="000000"/>
                </a:solidFill>
                <a:latin typeface="Times New Roman" panose="02020603050405020304" pitchFamily="18" charset="0"/>
              </a:rPr>
              <a:t>He received the nickname, Cunctator – “The Delayer</a:t>
            </a:r>
          </a:p>
        </p:txBody>
      </p:sp>
      <p:pic>
        <p:nvPicPr>
          <p:cNvPr id="26627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655" y="1156443"/>
            <a:ext cx="2626836" cy="5279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13868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popular, but effective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Although pretty much everyone was grumpy about </a:t>
            </a:r>
            <a:r>
              <a:rPr lang="en-US" dirty="0" err="1" smtClean="0"/>
              <a:t>Fabius</a:t>
            </a:r>
            <a:r>
              <a:rPr lang="en-US" dirty="0" smtClean="0"/>
              <a:t> not seeking out battle, he certainly didn’t lose an army</a:t>
            </a:r>
          </a:p>
          <a:p>
            <a:r>
              <a:rPr lang="en-US" dirty="0" smtClean="0"/>
              <a:t>Because both he and Hannibal were unwilling to fight a battle where their respective armies didn’t have an advantage, no battle was fought during </a:t>
            </a:r>
            <a:r>
              <a:rPr lang="en-US" dirty="0" err="1" smtClean="0"/>
              <a:t>Fabius</a:t>
            </a:r>
            <a:r>
              <a:rPr lang="en-US" dirty="0" smtClean="0"/>
              <a:t>’ dictatorship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06" y="2429691"/>
            <a:ext cx="4290221" cy="279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16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Hannibal ravaged the countryside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Hannibal pillaged the countryside, but made sure to spare any land owned by </a:t>
            </a:r>
            <a:r>
              <a:rPr lang="en-US" dirty="0" err="1" smtClean="0"/>
              <a:t>Fabius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47" y="1489166"/>
            <a:ext cx="5621504" cy="522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6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Fabius</a:t>
            </a:r>
            <a:r>
              <a:rPr lang="en-US" dirty="0" smtClean="0"/>
              <a:t> ALMOST caught Hannibal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He trapped him in valley with only three escape routes.  </a:t>
            </a:r>
          </a:p>
          <a:p>
            <a:r>
              <a:rPr lang="en-US" dirty="0" smtClean="0"/>
              <a:t>One night, he saw lit torches, as Hannibal and his army tried to escape the valley…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83972"/>
            <a:ext cx="5312158" cy="367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50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980049" y="347077"/>
            <a:ext cx="8229024" cy="532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sz="1633">
              <a:latin typeface="Arial" charset="0"/>
              <a:ea typeface="ＭＳ Ｐゴシック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960" y="1078674"/>
            <a:ext cx="7033698" cy="49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984369" y="180020"/>
            <a:ext cx="8227584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46" tIns="42456" rIns="81646" bIns="42456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>
              <a:buFont typeface="Times New Roman" charset="0"/>
              <a:buNone/>
              <a:defRPr/>
            </a:pPr>
            <a:r>
              <a:rPr lang="en-US" sz="3992">
                <a:solidFill>
                  <a:srgbClr val="000080"/>
                </a:solidFill>
                <a:latin typeface="Times New Roman" charset="0"/>
              </a:rPr>
              <a:t>Hannibal Crosses the Alps</a:t>
            </a:r>
          </a:p>
        </p:txBody>
      </p:sp>
    </p:spTree>
    <p:extLst>
      <p:ext uri="{BB962C8B-B14F-4D97-AF65-F5344CB8AC3E}">
        <p14:creationId xmlns:p14="http://schemas.microsoft.com/office/powerpoint/2010/main" val="140965312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his genius didn’t fail him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Hannibal tied torches to a bunch of Oxen.</a:t>
            </a:r>
          </a:p>
          <a:p>
            <a:r>
              <a:rPr lang="en-US" dirty="0" smtClean="0"/>
              <a:t>As </a:t>
            </a:r>
            <a:r>
              <a:rPr lang="en-US" dirty="0" err="1" smtClean="0"/>
              <a:t>Fabius</a:t>
            </a:r>
            <a:r>
              <a:rPr lang="en-US" dirty="0" smtClean="0"/>
              <a:t> and his legions descended upon the oxen, Hannibal and his men slipped through another of the exits</a:t>
            </a:r>
          </a:p>
          <a:p>
            <a:r>
              <a:rPr lang="en-US" dirty="0" smtClean="0"/>
              <a:t>End (for now) of the dictatorship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619375"/>
            <a:ext cx="609600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90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Effects of the Second Punic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Democratization down</a:t>
            </a:r>
          </a:p>
          <a:p>
            <a:pPr lvl="1"/>
            <a:r>
              <a:rPr lang="en-US" dirty="0" smtClean="0"/>
              <a:t>Too Slow</a:t>
            </a:r>
          </a:p>
          <a:p>
            <a:pPr lvl="1"/>
            <a:r>
              <a:rPr lang="en-US" dirty="0" smtClean="0"/>
              <a:t>Mob rule </a:t>
            </a:r>
            <a:r>
              <a:rPr lang="en-US" dirty="0" smtClean="0">
                <a:sym typeface="Wingdings" panose="05000000000000000000" pitchFamily="2" charset="2"/>
              </a:rPr>
              <a:t> Horrendous defeats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Senate seized more control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Opportunity to Advance</a:t>
            </a:r>
          </a:p>
          <a:p>
            <a:pPr lvl="1"/>
            <a:r>
              <a:rPr lang="en-US" dirty="0" smtClean="0"/>
              <a:t>Dead Patricians </a:t>
            </a:r>
            <a:r>
              <a:rPr lang="en-US" dirty="0" smtClean="0">
                <a:sym typeface="Wingdings" panose="05000000000000000000" pitchFamily="2" charset="2"/>
              </a:rPr>
              <a:t> Need to fill vacancy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Rise of meritocracy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804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lots of man power, but not as much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Surrender was never an option</a:t>
            </a:r>
          </a:p>
          <a:p>
            <a:pPr lvl="1"/>
            <a:r>
              <a:rPr lang="en-US" dirty="0" smtClean="0"/>
              <a:t>Lowered and raised the eligible ages</a:t>
            </a:r>
          </a:p>
          <a:p>
            <a:r>
              <a:rPr lang="en-US" dirty="0" smtClean="0"/>
              <a:t>Bought 8,000 slaves and enrolled them in an army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023" y="2884366"/>
            <a:ext cx="6623412" cy="370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94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Fighting Everywhere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Rome was engaged in Spain against Hannibal’s brother, Hasdrubal (no, not that one)</a:t>
            </a:r>
          </a:p>
          <a:p>
            <a:r>
              <a:rPr lang="en-US" dirty="0" smtClean="0"/>
              <a:t>King </a:t>
            </a:r>
            <a:r>
              <a:rPr lang="en-US" dirty="0" err="1" smtClean="0"/>
              <a:t>Hieron</a:t>
            </a:r>
            <a:r>
              <a:rPr lang="en-US" dirty="0" smtClean="0"/>
              <a:t> of Syracuse died and his punk of a son, age 15, allied himself with Hannibal (until he was assassinated)</a:t>
            </a:r>
          </a:p>
          <a:p>
            <a:pPr lvl="1"/>
            <a:r>
              <a:rPr lang="en-US" dirty="0" smtClean="0"/>
              <a:t>Carthaginian’s able to, at least temporarily hold Sicily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42545"/>
            <a:ext cx="4766866" cy="391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06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Spain was… interesting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Although Scipio recaptured </a:t>
            </a:r>
            <a:r>
              <a:rPr lang="en-US" dirty="0" err="1" smtClean="0"/>
              <a:t>Saguntum</a:t>
            </a:r>
            <a:r>
              <a:rPr lang="en-US" dirty="0" smtClean="0"/>
              <a:t>, there was no real success</a:t>
            </a:r>
          </a:p>
          <a:p>
            <a:r>
              <a:rPr lang="en-US" dirty="0" smtClean="0"/>
              <a:t>Hasdrubal and his generals were not on the same page</a:t>
            </a:r>
          </a:p>
          <a:p>
            <a:r>
              <a:rPr lang="en-US" dirty="0" smtClean="0"/>
              <a:t>Stalemate in Spain until…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485" y="1561012"/>
            <a:ext cx="6015446" cy="451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539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Scipiones</a:t>
            </a:r>
            <a:r>
              <a:rPr lang="en-US" dirty="0" smtClean="0"/>
              <a:t> decided to fight the multiple armies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They divided their troops and both armies had a hard time</a:t>
            </a:r>
          </a:p>
          <a:p>
            <a:pPr lvl="1"/>
            <a:r>
              <a:rPr lang="en-US" dirty="0" smtClean="0"/>
              <a:t>One went against a Carthaginian army that was receiving reinforcements (</a:t>
            </a:r>
            <a:r>
              <a:rPr lang="en-US" dirty="0" err="1" smtClean="0"/>
              <a:t>Publius</a:t>
            </a:r>
            <a:r>
              <a:rPr lang="en-US" dirty="0" smtClean="0"/>
              <a:t> Died)</a:t>
            </a:r>
          </a:p>
          <a:p>
            <a:pPr lvl="1"/>
            <a:r>
              <a:rPr lang="en-US" dirty="0" smtClean="0"/>
              <a:t>One saw their </a:t>
            </a:r>
            <a:r>
              <a:rPr lang="en-US" dirty="0" err="1"/>
              <a:t>C</a:t>
            </a:r>
            <a:r>
              <a:rPr lang="en-US" dirty="0" err="1" smtClean="0"/>
              <a:t>eltibarian</a:t>
            </a:r>
            <a:r>
              <a:rPr lang="en-US" dirty="0" smtClean="0"/>
              <a:t> allies bribed away from them.  They left at the start of the battle… (</a:t>
            </a:r>
            <a:r>
              <a:rPr lang="en-US" dirty="0" err="1" smtClean="0"/>
              <a:t>Gnaeus</a:t>
            </a:r>
            <a:r>
              <a:rPr lang="en-US" dirty="0" smtClean="0"/>
              <a:t> died, albeit epically) 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261" y="2096587"/>
            <a:ext cx="6084389" cy="342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61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Rome Retakes Syracuse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Although it was defended by one of the most brilliant minds ever, </a:t>
            </a:r>
            <a:r>
              <a:rPr lang="en-US" dirty="0" smtClean="0">
                <a:hlinkClick r:id="rId2"/>
              </a:rPr>
              <a:t>Archimedes</a:t>
            </a:r>
            <a:r>
              <a:rPr lang="en-US" dirty="0" smtClean="0"/>
              <a:t>, the Romans besieged and eventually retook Syracuse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25" y="1819094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37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948366" y="318274"/>
            <a:ext cx="8229024" cy="532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sz="1633">
              <a:latin typeface="Arial" charset="0"/>
              <a:ea typeface="ＭＳ Ｐゴシック" charset="0"/>
            </a:endParaRP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980049" y="305313"/>
            <a:ext cx="8227583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>
              <a:buFont typeface="Times New Roman" charset="0"/>
              <a:buNone/>
              <a:defRPr/>
            </a:pPr>
            <a:r>
              <a:rPr lang="en-US" sz="3992">
                <a:solidFill>
                  <a:srgbClr val="000080"/>
                </a:solidFill>
                <a:latin typeface="Times New Roman" charset="0"/>
              </a:rPr>
              <a:t>How Rome Won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980049" y="1604329"/>
            <a:ext cx="4043945" cy="410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474" rIns="0" bIns="0"/>
          <a:lstStyle>
            <a:lvl1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spcAft>
                <a:spcPts val="1293"/>
              </a:spcAft>
              <a:defRPr/>
            </a:pPr>
            <a:r>
              <a:rPr lang="en-US" sz="2540" dirty="0">
                <a:latin typeface="Times New Roman" charset="0"/>
              </a:rPr>
              <a:t>Because of its alliance system, Rome had an almost endless supply of men</a:t>
            </a:r>
          </a:p>
          <a:p>
            <a:pPr>
              <a:spcAft>
                <a:spcPts val="1293"/>
              </a:spcAft>
              <a:defRPr/>
            </a:pPr>
            <a:r>
              <a:rPr lang="en-US" sz="2540" dirty="0">
                <a:latin typeface="Times New Roman" charset="0"/>
              </a:rPr>
              <a:t>Eventually, they created a second army which invaded Africa</a:t>
            </a:r>
          </a:p>
          <a:p>
            <a:pPr>
              <a:spcAft>
                <a:spcPts val="1293"/>
              </a:spcAft>
              <a:defRPr/>
            </a:pPr>
            <a:r>
              <a:rPr lang="en-US" sz="2540" dirty="0">
                <a:latin typeface="Times New Roman" charset="0"/>
              </a:rPr>
              <a:t>Hannibal had to chase it, and was finally defeated in the battle of Zama in 202 BCE</a:t>
            </a:r>
          </a:p>
          <a:p>
            <a:pPr>
              <a:spcAft>
                <a:spcPts val="1293"/>
              </a:spcAft>
              <a:defRPr/>
            </a:pPr>
            <a:endParaRPr lang="en-US" sz="2540" dirty="0">
              <a:latin typeface="Times New Roman" charset="0"/>
            </a:endParaRPr>
          </a:p>
          <a:p>
            <a:pPr>
              <a:spcAft>
                <a:spcPts val="1293"/>
              </a:spcAft>
              <a:defRPr/>
            </a:pPr>
            <a:r>
              <a:rPr lang="en-US" sz="2540" dirty="0">
                <a:latin typeface="Times New Roman" charset="0"/>
                <a:hlinkClick r:id="rId3"/>
              </a:rPr>
              <a:t>ZAMA!!!!</a:t>
            </a:r>
            <a:r>
              <a:rPr lang="en-US" sz="2540" dirty="0">
                <a:latin typeface="Times New Roman" charset="0"/>
              </a:rPr>
              <a:t>     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560" y="1493438"/>
            <a:ext cx="4650249" cy="348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45191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1961327" y="347077"/>
            <a:ext cx="8229024" cy="532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sz="1633">
              <a:latin typeface="Arial" charset="0"/>
              <a:ea typeface="ＭＳ Ｐゴシック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383" y="1003787"/>
            <a:ext cx="7556473" cy="526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980049" y="305313"/>
            <a:ext cx="8227583" cy="114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sz="1633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61579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Confrontation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Scipio left a force in Spain and returned to Italy to lead the fight against Carthage</a:t>
            </a:r>
          </a:p>
          <a:p>
            <a:r>
              <a:rPr lang="en-US" dirty="0" smtClean="0"/>
              <a:t>He was defeated in a skirmish in Northern Italy where he may have lost his life were it not for the heroic efforts of his son… Scipio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283" y="1899808"/>
            <a:ext cx="5398570" cy="351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do it…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defeated Scipio urged his co-consul not to meet Hannibal in a pitched battle, but his consul was eager to gain glory…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7" y="2436223"/>
            <a:ext cx="6167368" cy="402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3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Trebbia – Dec. 218 BCE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He did not find the glory he wanted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022" y="1917078"/>
            <a:ext cx="6364778" cy="480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8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of Army and Losses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Carthage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40,000(including 37 Elephants)</a:t>
            </a:r>
          </a:p>
          <a:p>
            <a:pPr lvl="1"/>
            <a:r>
              <a:rPr lang="en-US" dirty="0" smtClean="0"/>
              <a:t>11,000 of this Cavalry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4000-5000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Rome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42,000 (4000 Cavalry)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Casualties – 26-32,000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46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Trebbia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Rome knew it was doomed, luckily for them, winter set in</a:t>
            </a:r>
          </a:p>
          <a:p>
            <a:pPr lvl="1"/>
            <a:r>
              <a:rPr lang="en-US" dirty="0" smtClean="0"/>
              <a:t>And Hannibal didn’t want to besiege Rome, so he camped out for the winter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05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Fear not… we have more men, and another fearless leader!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Gaius Flaminius decided that he was going to be the one to put to an end the </a:t>
            </a:r>
            <a:r>
              <a:rPr lang="en-US" dirty="0" err="1" smtClean="0"/>
              <a:t>Hannibalic</a:t>
            </a:r>
            <a:r>
              <a:rPr lang="en-US" dirty="0" smtClean="0"/>
              <a:t> Scourge</a:t>
            </a:r>
          </a:p>
          <a:p>
            <a:r>
              <a:rPr lang="en-US" dirty="0" smtClean="0"/>
              <a:t>With it’s vast armies, Rome stationed troops along all the roads in Italy, so Hannibal marched through a swamp, until he found the place for his next battle</a:t>
            </a:r>
            <a:r>
              <a:rPr lang="en-US" dirty="0" smtClean="0">
                <a:hlinkClick r:id="rId2"/>
              </a:rPr>
              <a:t>… Lake  </a:t>
            </a:r>
            <a:r>
              <a:rPr lang="en-US" dirty="0" err="1" smtClean="0">
                <a:hlinkClick r:id="rId2"/>
              </a:rPr>
              <a:t>Trasimene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311" y="2105891"/>
            <a:ext cx="5428096" cy="407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4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5354</TotalTime>
  <Words>840</Words>
  <Application>Microsoft Office PowerPoint</Application>
  <PresentationFormat>Widescreen</PresentationFormat>
  <Paragraphs>109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MS PGothic</vt:lpstr>
      <vt:lpstr>MS PGothic</vt:lpstr>
      <vt:lpstr>Arial</vt:lpstr>
      <vt:lpstr>Arial Unicode MS</vt:lpstr>
      <vt:lpstr>Calibri</vt:lpstr>
      <vt:lpstr>Calibri Light</vt:lpstr>
      <vt:lpstr>Times New Roman</vt:lpstr>
      <vt:lpstr>Wingdings</vt:lpstr>
      <vt:lpstr>Office Theme</vt:lpstr>
      <vt:lpstr>The Second Punic War</vt:lpstr>
      <vt:lpstr>PowerPoint Presentation</vt:lpstr>
      <vt:lpstr>PowerPoint Presentation</vt:lpstr>
      <vt:lpstr>Initial Confrontation</vt:lpstr>
      <vt:lpstr>Don’t do it…</vt:lpstr>
      <vt:lpstr>Battle of Trebbia – Dec. 218 BCE</vt:lpstr>
      <vt:lpstr>Size of Army and Losses</vt:lpstr>
      <vt:lpstr>Post Trebbia</vt:lpstr>
      <vt:lpstr>Fear not… we have more men, and another fearless leader!</vt:lpstr>
      <vt:lpstr>PowerPoint Presentation</vt:lpstr>
      <vt:lpstr>Losses at Trasimene</vt:lpstr>
      <vt:lpstr>Fear not… we have more men, and another fearless leader!</vt:lpstr>
      <vt:lpstr>Battle of Cannae was not great also (216)</vt:lpstr>
      <vt:lpstr>Death Tolls - Cannae</vt:lpstr>
      <vt:lpstr>PowerPoint Presentation</vt:lpstr>
      <vt:lpstr>PowerPoint Presentation</vt:lpstr>
      <vt:lpstr>Not popular, but effective</vt:lpstr>
      <vt:lpstr>Hannibal ravaged the countryside</vt:lpstr>
      <vt:lpstr>Fabius ALMOST caught Hannibal</vt:lpstr>
      <vt:lpstr>But his genius didn’t fail him</vt:lpstr>
      <vt:lpstr>Political Effects of the Second Punic War</vt:lpstr>
      <vt:lpstr>Still lots of man power, but not as much</vt:lpstr>
      <vt:lpstr>Fighting Everywhere</vt:lpstr>
      <vt:lpstr>Spain was… interesting</vt:lpstr>
      <vt:lpstr>Scipiones decided to fight the multiple armies</vt:lpstr>
      <vt:lpstr>Rome Retakes Syracuse</vt:lpstr>
      <vt:lpstr>PowerPoint Presentation</vt:lpstr>
    </vt:vector>
  </TitlesOfParts>
  <Company>CCSD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Second Punic War</dc:title>
  <dc:creator>Knoeckel, David A</dc:creator>
  <cp:lastModifiedBy>Knoeckel, David A</cp:lastModifiedBy>
  <cp:revision>14</cp:revision>
  <dcterms:created xsi:type="dcterms:W3CDTF">2017-09-21T19:03:41Z</dcterms:created>
  <dcterms:modified xsi:type="dcterms:W3CDTF">2017-09-25T13:57:41Z</dcterms:modified>
</cp:coreProperties>
</file>