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59" d="100"/>
          <a:sy n="59" d="100"/>
        </p:scale>
        <p:origin x="-199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30EE0-35D3-694D-9462-CE5A0662C0EB}" type="datetimeFigureOut">
              <a:rPr lang="en-US" smtClean="0"/>
              <a:t>10/2/17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70B1A-EEFF-674D-B887-472A702CE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764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30EE0-35D3-694D-9462-CE5A0662C0EB}" type="datetimeFigureOut">
              <a:rPr lang="en-US" smtClean="0"/>
              <a:t>10/2/17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70B1A-EEFF-674D-B887-472A702CE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5619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30EE0-35D3-694D-9462-CE5A0662C0EB}" type="datetimeFigureOut">
              <a:rPr lang="en-US" smtClean="0"/>
              <a:t>10/2/17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70B1A-EEFF-674D-B887-472A702CE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548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bg>
      <p:bgPr>
        <a:solidFill>
          <a:srgbClr val="8FA5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 userDrawn="1"/>
        </p:nvSpPr>
        <p:spPr bwMode="auto">
          <a:xfrm>
            <a:off x="1066800" y="6248400"/>
            <a:ext cx="563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>
              <a:spcBef>
                <a:spcPct val="50000"/>
              </a:spcBef>
              <a:defRPr/>
            </a:pPr>
            <a:r>
              <a:rPr lang="en-US" sz="900" b="0">
                <a:latin typeface="Arial" pitchFamily="-110" charset="0"/>
                <a:ea typeface="+mn-ea"/>
                <a:cs typeface="+mn-cs"/>
              </a:rPr>
              <a:t>Copyright © 2011 Pearson Addison-Wesley. All rights reserved.</a:t>
            </a:r>
          </a:p>
        </p:txBody>
      </p:sp>
      <p:pic>
        <p:nvPicPr>
          <p:cNvPr id="3" name="Picture 11" descr="GerberCover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609600"/>
            <a:ext cx="4206875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2" descr="logo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096000"/>
            <a:ext cx="86677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35280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30EE0-35D3-694D-9462-CE5A0662C0EB}" type="datetimeFigureOut">
              <a:rPr lang="en-US" smtClean="0"/>
              <a:t>10/2/17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70B1A-EEFF-674D-B887-472A702CE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130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30EE0-35D3-694D-9462-CE5A0662C0EB}" type="datetimeFigureOut">
              <a:rPr lang="en-US" smtClean="0"/>
              <a:t>10/2/17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70B1A-EEFF-674D-B887-472A702CE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152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30EE0-35D3-694D-9462-CE5A0662C0EB}" type="datetimeFigureOut">
              <a:rPr lang="en-US" smtClean="0"/>
              <a:t>10/2/17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70B1A-EEFF-674D-B887-472A702CE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587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30EE0-35D3-694D-9462-CE5A0662C0EB}" type="datetimeFigureOut">
              <a:rPr lang="en-US" smtClean="0"/>
              <a:t>10/2/17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70B1A-EEFF-674D-B887-472A702CE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8374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30EE0-35D3-694D-9462-CE5A0662C0EB}" type="datetimeFigureOut">
              <a:rPr lang="en-US" smtClean="0"/>
              <a:t>10/2/17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70B1A-EEFF-674D-B887-472A702CE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161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30EE0-35D3-694D-9462-CE5A0662C0EB}" type="datetimeFigureOut">
              <a:rPr lang="en-US" smtClean="0"/>
              <a:t>10/2/17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70B1A-EEFF-674D-B887-472A702CE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763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30EE0-35D3-694D-9462-CE5A0662C0EB}" type="datetimeFigureOut">
              <a:rPr lang="en-US" smtClean="0"/>
              <a:t>10/2/17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70B1A-EEFF-674D-B887-472A702CE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079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30EE0-35D3-694D-9462-CE5A0662C0EB}" type="datetimeFigureOut">
              <a:rPr lang="en-US" smtClean="0"/>
              <a:t>10/2/17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70B1A-EEFF-674D-B887-472A702CE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409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A30EE0-35D3-694D-9462-CE5A0662C0EB}" type="datetimeFigureOut">
              <a:rPr lang="en-US" smtClean="0"/>
              <a:t>10/2/17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470B1A-EEFF-674D-B887-472A702CE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543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5"/>
          <p:cNvSpPr>
            <a:spLocks noChangeArrowheads="1"/>
          </p:cNvSpPr>
          <p:nvPr/>
        </p:nvSpPr>
        <p:spPr bwMode="auto">
          <a:xfrm>
            <a:off x="304800" y="388938"/>
            <a:ext cx="3733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eaLnBrk="1" hangingPunct="1"/>
            <a:r>
              <a:rPr lang="en-US" sz="5400" b="0"/>
              <a:t>Chapter 2</a:t>
            </a:r>
          </a:p>
        </p:txBody>
      </p:sp>
      <p:sp>
        <p:nvSpPr>
          <p:cNvPr id="15363" name="Rectangle 6"/>
          <p:cNvSpPr>
            <a:spLocks noChangeArrowheads="1"/>
          </p:cNvSpPr>
          <p:nvPr/>
        </p:nvSpPr>
        <p:spPr bwMode="auto">
          <a:xfrm>
            <a:off x="304800" y="1905000"/>
            <a:ext cx="37338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sz="4000"/>
              <a:t>International Economic Institutions since World War II</a:t>
            </a:r>
          </a:p>
        </p:txBody>
      </p:sp>
    </p:spTree>
    <p:extLst>
      <p:ext uri="{BB962C8B-B14F-4D97-AF65-F5344CB8AC3E}">
        <p14:creationId xmlns:p14="http://schemas.microsoft.com/office/powerpoint/2010/main" val="1401811565"/>
      </p:ext>
    </p:extLst>
  </p:cSld>
  <p:clrMapOvr>
    <a:masterClrMapping/>
  </p:clrMapOvr>
  <p:transition xmlns:p14="http://schemas.microsoft.com/office/powerpoint/2010/main" spd="med">
    <p:pull dir="r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000" b="0">
                <a:solidFill>
                  <a:schemeClr val="bg2"/>
                </a:solidFill>
              </a:rPr>
              <a:t>Copyright © 2011 Pearson Addison-Wesley. All rights reserved.</a:t>
            </a:r>
          </a:p>
        </p:txBody>
      </p:sp>
      <p:sp>
        <p:nvSpPr>
          <p:cNvPr id="2867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>
                <a:solidFill>
                  <a:schemeClr val="bg1"/>
                </a:solidFill>
              </a:rPr>
              <a:t>2-</a:t>
            </a:r>
            <a:fld id="{6AA9E713-DFB7-3E43-A7F7-07BEE129D240}" type="slidenum">
              <a:rPr lang="en-US" sz="1800">
                <a:solidFill>
                  <a:schemeClr val="bg1"/>
                </a:solidFill>
              </a:rPr>
              <a:pPr/>
              <a:t>10</a:t>
            </a:fld>
            <a:endParaRPr lang="en-US" sz="1800">
              <a:solidFill>
                <a:schemeClr val="bg1"/>
              </a:solidFill>
            </a:endParaRPr>
          </a:p>
        </p:txBody>
      </p:sp>
      <p:sp>
        <p:nvSpPr>
          <p:cNvPr id="28676" name="Rectangle 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From GATT to World Trade Organization (WTO)</a:t>
            </a:r>
          </a:p>
        </p:txBody>
      </p:sp>
      <p:sp>
        <p:nvSpPr>
          <p:cNvPr id="28677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0" y="1803400"/>
            <a:ext cx="8823325" cy="3987800"/>
          </a:xfrm>
        </p:spPr>
        <p:txBody>
          <a:bodyPr/>
          <a:lstStyle/>
          <a:p>
            <a:pPr eaLnBrk="1" hangingPunct="1"/>
            <a:r>
              <a:rPr lang="en-US" sz="2800">
                <a:latin typeface="Arial" charset="0"/>
                <a:ea typeface="ＭＳ Ｐゴシック" charset="0"/>
              </a:rPr>
              <a:t>The </a:t>
            </a:r>
            <a:r>
              <a:rPr lang="en-US" sz="2800" b="1">
                <a:latin typeface="Arial" charset="0"/>
                <a:ea typeface="ＭＳ Ｐゴシック" charset="0"/>
                <a:cs typeface="Arial" charset="0"/>
              </a:rPr>
              <a:t>Uruguay Round </a:t>
            </a:r>
            <a:r>
              <a:rPr lang="en-US" sz="2800">
                <a:latin typeface="Arial" charset="0"/>
                <a:ea typeface="ＭＳ Ｐゴシック" charset="0"/>
                <a:cs typeface="Arial" charset="0"/>
              </a:rPr>
              <a:t>established the WTO (1994)</a:t>
            </a:r>
          </a:p>
          <a:p>
            <a:pPr eaLnBrk="1" hangingPunct="1">
              <a:buFontTx/>
              <a:buNone/>
            </a:pPr>
            <a:endParaRPr lang="en-US" sz="1000">
              <a:latin typeface="Arial" charset="0"/>
              <a:ea typeface="ＭＳ Ｐゴシック" charset="0"/>
              <a:cs typeface="Arial" charset="0"/>
            </a:endParaRPr>
          </a:p>
          <a:p>
            <a:pPr lvl="1" eaLnBrk="1" hangingPunct="1"/>
            <a:r>
              <a:rPr lang="en-US" sz="2400">
                <a:latin typeface="Arial" charset="0"/>
                <a:ea typeface="ＭＳ Ｐゴシック" charset="0"/>
                <a:cs typeface="Arial" charset="0"/>
              </a:rPr>
              <a:t>WTO members meet every two years to set WTO policy objectives</a:t>
            </a:r>
          </a:p>
          <a:p>
            <a:pPr lvl="1" eaLnBrk="1" hangingPunct="1"/>
            <a:r>
              <a:rPr lang="en-US" sz="2400">
                <a:latin typeface="Arial" charset="0"/>
                <a:ea typeface="ＭＳ Ｐゴシック" charset="0"/>
                <a:cs typeface="Arial" charset="0"/>
              </a:rPr>
              <a:t>Has a more effective dispute settlement mechanism</a:t>
            </a:r>
          </a:p>
          <a:p>
            <a:pPr lvl="1" eaLnBrk="1" hangingPunct="1"/>
            <a:r>
              <a:rPr lang="en-US" sz="2400">
                <a:latin typeface="Arial" charset="0"/>
                <a:ea typeface="ＭＳ Ｐゴシック" charset="0"/>
                <a:cs typeface="Arial" charset="0"/>
              </a:rPr>
              <a:t>Monitors national trade practices more consistently</a:t>
            </a:r>
          </a:p>
          <a:p>
            <a:pPr lvl="1" eaLnBrk="1" hangingPunct="1"/>
            <a:r>
              <a:rPr lang="en-US" sz="2400">
                <a:latin typeface="Arial" charset="0"/>
                <a:ea typeface="ＭＳ Ｐゴシック" charset="0"/>
                <a:cs typeface="Arial" charset="0"/>
              </a:rPr>
              <a:t>Membership now totals 153 (2008)</a:t>
            </a:r>
          </a:p>
        </p:txBody>
      </p:sp>
    </p:spTree>
    <p:extLst>
      <p:ext uri="{BB962C8B-B14F-4D97-AF65-F5344CB8AC3E}">
        <p14:creationId xmlns:p14="http://schemas.microsoft.com/office/powerpoint/2010/main" val="3043687337"/>
      </p:ext>
    </p:extLst>
  </p:cSld>
  <p:clrMapOvr>
    <a:masterClrMapping/>
  </p:clrMapOvr>
  <p:transition xmlns:p14="http://schemas.microsoft.com/office/powerpoint/2010/main" spd="med">
    <p:pull dir="r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000" b="0">
                <a:solidFill>
                  <a:schemeClr val="bg2"/>
                </a:solidFill>
              </a:rPr>
              <a:t>Copyright © 2011 Pearson Addison-Wesley. All rights reserved.</a:t>
            </a:r>
          </a:p>
        </p:txBody>
      </p:sp>
      <p:sp>
        <p:nvSpPr>
          <p:cNvPr id="2969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>
                <a:solidFill>
                  <a:schemeClr val="bg1"/>
                </a:solidFill>
              </a:rPr>
              <a:t>2-</a:t>
            </a:r>
            <a:fld id="{632CD0D3-F0F0-9C47-A8B6-E95B845488F7}" type="slidenum">
              <a:rPr lang="en-US" sz="1800">
                <a:solidFill>
                  <a:schemeClr val="bg1"/>
                </a:solidFill>
              </a:rPr>
              <a:pPr/>
              <a:t>11</a:t>
            </a:fld>
            <a:endParaRPr lang="en-US" sz="1800">
              <a:solidFill>
                <a:schemeClr val="bg1"/>
              </a:solidFill>
            </a:endParaRPr>
          </a:p>
        </p:txBody>
      </p:sp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/>
            <a:r>
              <a:rPr lang="en-US">
                <a:latin typeface="Arial" charset="0"/>
                <a:ea typeface="ＭＳ Ｐゴシック" charset="0"/>
                <a:cs typeface="Arial" charset="0"/>
              </a:rPr>
              <a:t>World Trade Organization (WTO)</a:t>
            </a:r>
          </a:p>
        </p:txBody>
      </p:sp>
      <p:sp>
        <p:nvSpPr>
          <p:cNvPr id="297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803400"/>
            <a:ext cx="8991600" cy="3987800"/>
          </a:xfrm>
        </p:spPr>
        <p:txBody>
          <a:bodyPr>
            <a:normAutofit fontScale="92500"/>
          </a:bodyPr>
          <a:lstStyle/>
          <a:p>
            <a:pPr eaLnBrk="1" hangingPunct="1"/>
            <a:r>
              <a:rPr lang="en-GB" sz="2800">
                <a:latin typeface="Arial" charset="0"/>
                <a:ea typeface="ＭＳ Ｐゴシック" charset="0"/>
              </a:rPr>
              <a:t>The </a:t>
            </a:r>
            <a:r>
              <a:rPr lang="en-GB" sz="2400" b="1">
                <a:latin typeface="Arial" charset="0"/>
                <a:ea typeface="ＭＳ Ｐゴシック" charset="0"/>
                <a:cs typeface="Arial" charset="0"/>
              </a:rPr>
              <a:t>Doha Round/Doha Development Agenda (2001-20</a:t>
            </a:r>
            <a:r>
              <a:rPr lang="en-US" sz="2400" b="1">
                <a:latin typeface="Arial" charset="0"/>
                <a:ea typeface="ＭＳ Ｐゴシック" charset="0"/>
                <a:cs typeface="Arial" charset="0"/>
              </a:rPr>
              <a:t>06</a:t>
            </a:r>
            <a:r>
              <a:rPr lang="en-GB" sz="2400" b="1">
                <a:latin typeface="Arial" charset="0"/>
                <a:ea typeface="ＭＳ Ｐゴシック" charset="0"/>
                <a:cs typeface="Arial" charset="0"/>
              </a:rPr>
              <a:t>)</a:t>
            </a:r>
          </a:p>
          <a:p>
            <a:pPr lvl="1" eaLnBrk="1" hangingPunct="1"/>
            <a:r>
              <a:rPr lang="en-GB" sz="2400">
                <a:latin typeface="Arial" charset="0"/>
                <a:ea typeface="ＭＳ Ｐゴシック" charset="0"/>
                <a:cs typeface="Arial" charset="0"/>
              </a:rPr>
              <a:t>Focused on trade issues of importance to developing countries </a:t>
            </a:r>
          </a:p>
          <a:p>
            <a:pPr lvl="1" eaLnBrk="1" hangingPunct="1">
              <a:buFontTx/>
              <a:buNone/>
            </a:pPr>
            <a:endParaRPr lang="en-US" sz="1200">
              <a:latin typeface="Arial" charset="0"/>
              <a:ea typeface="ＭＳ Ｐゴシック" charset="0"/>
              <a:cs typeface="Arial" charset="0"/>
            </a:endParaRPr>
          </a:p>
          <a:p>
            <a:pPr lvl="1" eaLnBrk="1" hangingPunct="1"/>
            <a:r>
              <a:rPr lang="en-US" sz="2400">
                <a:latin typeface="Arial" charset="0"/>
                <a:ea typeface="ＭＳ Ｐゴシック" charset="0"/>
                <a:cs typeface="Arial" charset="0"/>
              </a:rPr>
              <a:t>Key issues of Doha Development Agenda:</a:t>
            </a:r>
          </a:p>
          <a:p>
            <a:pPr lvl="2" eaLnBrk="1" hangingPunct="1">
              <a:buFontTx/>
              <a:buNone/>
            </a:pPr>
            <a:r>
              <a:rPr lang="en-US">
                <a:latin typeface="Arial" charset="0"/>
                <a:ea typeface="ＭＳ Ｐゴシック" charset="0"/>
                <a:cs typeface="Arial" charset="0"/>
              </a:rPr>
              <a:t>-Farm subsidies in high income countries of Europe, US, and Japan</a:t>
            </a:r>
          </a:p>
          <a:p>
            <a:pPr lvl="2" eaLnBrk="1" hangingPunct="1">
              <a:buFontTx/>
              <a:buNone/>
            </a:pPr>
            <a:r>
              <a:rPr lang="en-US">
                <a:latin typeface="Arial" charset="0"/>
                <a:ea typeface="ＭＳ Ｐゴシック" charset="0"/>
                <a:cs typeface="Arial" charset="0"/>
              </a:rPr>
              <a:t>-Greater market access by developing countries and strong farm sector high income countries </a:t>
            </a:r>
          </a:p>
          <a:p>
            <a:pPr lvl="2" eaLnBrk="1" hangingPunct="1">
              <a:buFontTx/>
              <a:buNone/>
            </a:pPr>
            <a:r>
              <a:rPr lang="en-US">
                <a:latin typeface="Arial" charset="0"/>
                <a:ea typeface="ＭＳ Ｐゴシック" charset="0"/>
                <a:cs typeface="Arial" charset="0"/>
              </a:rPr>
              <a:t>-Trade in services</a:t>
            </a:r>
          </a:p>
          <a:p>
            <a:pPr lvl="2" eaLnBrk="1" hangingPunct="1">
              <a:buFontTx/>
              <a:buNone/>
            </a:pPr>
            <a:r>
              <a:rPr lang="en-US">
                <a:latin typeface="Arial" charset="0"/>
                <a:ea typeface="ＭＳ Ｐゴシック" charset="0"/>
                <a:cs typeface="Arial" charset="0"/>
              </a:rPr>
              <a:t>-Problems poor countries face in implementation</a:t>
            </a:r>
          </a:p>
          <a:p>
            <a:pPr lvl="1" eaLnBrk="1" hangingPunct="1">
              <a:buFontTx/>
              <a:buNone/>
            </a:pPr>
            <a:endParaRPr lang="en-GB" sz="2400">
              <a:latin typeface="Arial" charset="0"/>
              <a:ea typeface="ＭＳ Ｐゴシック" charset="0"/>
            </a:endParaRPr>
          </a:p>
          <a:p>
            <a:pPr eaLnBrk="1" hangingPunct="1"/>
            <a:endParaRPr lang="en-US" sz="2400"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8037319"/>
      </p:ext>
    </p:extLst>
  </p:cSld>
  <p:clrMapOvr>
    <a:masterClrMapping/>
  </p:clrMapOvr>
  <p:transition xmlns:p14="http://schemas.microsoft.com/office/powerpoint/2010/main" spd="med">
    <p:pull dir="r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000" b="0">
                <a:solidFill>
                  <a:schemeClr val="bg2"/>
                </a:solidFill>
              </a:rPr>
              <a:t>Copyright © 2011 Pearson Addison-Wesley. All rights reserved.</a:t>
            </a:r>
          </a:p>
        </p:txBody>
      </p:sp>
      <p:sp>
        <p:nvSpPr>
          <p:cNvPr id="3379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>
                <a:solidFill>
                  <a:schemeClr val="bg1"/>
                </a:solidFill>
              </a:rPr>
              <a:t>2-</a:t>
            </a:r>
            <a:fld id="{186D3754-7D4F-E64F-A9E6-D73FD9AC3230}" type="slidenum">
              <a:rPr lang="en-US" sz="1800">
                <a:solidFill>
                  <a:schemeClr val="bg1"/>
                </a:solidFill>
              </a:rPr>
              <a:pPr/>
              <a:t>12</a:t>
            </a:fld>
            <a:endParaRPr lang="en-US" sz="1800">
              <a:solidFill>
                <a:schemeClr val="bg1"/>
              </a:solidFill>
            </a:endParaRPr>
          </a:p>
        </p:txBody>
      </p:sp>
      <p:sp>
        <p:nvSpPr>
          <p:cNvPr id="33796" name="Rectangle 7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/>
            <a:r>
              <a:rPr lang="en-US" sz="3600">
                <a:latin typeface="Arial" charset="0"/>
                <a:ea typeface="ＭＳ Ｐゴシック" charset="0"/>
                <a:cs typeface="ＭＳ Ｐゴシック" charset="0"/>
              </a:rPr>
              <a:t>Five Types of Regional Trade Agreements</a:t>
            </a: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3797" name="Rectangle 8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buFont typeface="Times" charset="0"/>
              <a:buAutoNum type="arabicPeriod"/>
            </a:pPr>
            <a:r>
              <a:rPr lang="en-US" sz="2800" b="1">
                <a:latin typeface="Arial" charset="0"/>
                <a:ea typeface="ＭＳ Ｐゴシック" charset="0"/>
                <a:cs typeface="Arial" charset="0"/>
              </a:rPr>
              <a:t>Partial trade agreement</a:t>
            </a:r>
            <a:r>
              <a:rPr lang="en-US" sz="2800">
                <a:latin typeface="Arial" charset="0"/>
                <a:ea typeface="ＭＳ Ｐゴシック" charset="0"/>
                <a:cs typeface="Arial" charset="0"/>
              </a:rPr>
              <a:t>: Two or more countries liberalize trade in a selected group of product categories such as steel or autos</a:t>
            </a:r>
            <a:endParaRPr lang="en-US" sz="2800" b="1">
              <a:latin typeface="Arial" charset="0"/>
              <a:ea typeface="ＭＳ Ｐゴシック" charset="0"/>
              <a:cs typeface="Arial" charset="0"/>
            </a:endParaRPr>
          </a:p>
          <a:p>
            <a:pPr marL="609600" indent="-609600" eaLnBrk="1" hangingPunct="1">
              <a:spcBef>
                <a:spcPct val="50000"/>
              </a:spcBef>
              <a:buFont typeface="Times" charset="0"/>
              <a:buAutoNum type="arabicPeriod"/>
            </a:pPr>
            <a:r>
              <a:rPr lang="en-US" sz="2800" b="1">
                <a:latin typeface="Arial" charset="0"/>
                <a:ea typeface="ＭＳ Ｐゴシック" charset="0"/>
                <a:cs typeface="Arial" charset="0"/>
              </a:rPr>
              <a:t>Free trade area (FTA)</a:t>
            </a:r>
            <a:r>
              <a:rPr lang="en-US" sz="2800">
                <a:latin typeface="Arial" charset="0"/>
                <a:ea typeface="ＭＳ Ｐゴシック" charset="0"/>
                <a:cs typeface="Arial" charset="0"/>
              </a:rPr>
              <a:t>: Trade in goods and services is fully liberalized between two or more countries</a:t>
            </a:r>
          </a:p>
          <a:p>
            <a:pPr marL="990600" lvl="1" indent="-533400" eaLnBrk="1" hangingPunct="1">
              <a:buFontTx/>
              <a:buNone/>
            </a:pPr>
            <a:r>
              <a:rPr lang="en-US">
                <a:latin typeface="Arial" charset="0"/>
                <a:ea typeface="ＭＳ Ｐゴシック" charset="0"/>
                <a:cs typeface="Arial" charset="0"/>
              </a:rPr>
              <a:t>	-North American Free Trade Agreement (NAFTA)</a:t>
            </a:r>
          </a:p>
        </p:txBody>
      </p:sp>
    </p:spTree>
    <p:extLst>
      <p:ext uri="{BB962C8B-B14F-4D97-AF65-F5344CB8AC3E}">
        <p14:creationId xmlns:p14="http://schemas.microsoft.com/office/powerpoint/2010/main" val="600463743"/>
      </p:ext>
    </p:extLst>
  </p:cSld>
  <p:clrMapOvr>
    <a:masterClrMapping/>
  </p:clrMapOvr>
  <p:transition xmlns:p14="http://schemas.microsoft.com/office/powerpoint/2010/main" spd="med">
    <p:pull dir="r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000" b="0">
                <a:solidFill>
                  <a:schemeClr val="bg2"/>
                </a:solidFill>
              </a:rPr>
              <a:t>Copyright © 2011 Pearson Addison-Wesley. All rights reserved.</a:t>
            </a:r>
          </a:p>
        </p:txBody>
      </p:sp>
      <p:sp>
        <p:nvSpPr>
          <p:cNvPr id="3481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>
                <a:solidFill>
                  <a:schemeClr val="bg1"/>
                </a:solidFill>
              </a:rPr>
              <a:t>2-</a:t>
            </a:r>
            <a:fld id="{8B045135-9212-FF44-8512-5CD6E178F4BB}" type="slidenum">
              <a:rPr lang="en-US" sz="1800">
                <a:solidFill>
                  <a:schemeClr val="bg1"/>
                </a:solidFill>
              </a:rPr>
              <a:pPr/>
              <a:t>13</a:t>
            </a:fld>
            <a:endParaRPr lang="en-US" sz="1800">
              <a:solidFill>
                <a:schemeClr val="bg1"/>
              </a:solidFill>
            </a:endParaRPr>
          </a:p>
        </p:txBody>
      </p:sp>
      <p:sp>
        <p:nvSpPr>
          <p:cNvPr id="34820" name="Rectangle 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/>
            <a:r>
              <a:rPr lang="en-US" sz="3600">
                <a:latin typeface="Arial" charset="0"/>
                <a:ea typeface="ＭＳ Ｐゴシック" charset="0"/>
                <a:cs typeface="ＭＳ Ｐゴシック" charset="0"/>
              </a:rPr>
              <a:t>Five Types of Regional Trade Agreements </a:t>
            </a:r>
            <a:r>
              <a:rPr lang="en-US" sz="3200">
                <a:latin typeface="Arial" charset="0"/>
                <a:ea typeface="ＭＳ Ｐゴシック" charset="0"/>
                <a:cs typeface="ＭＳ Ｐゴシック" charset="0"/>
              </a:rPr>
              <a:t>(cont.)</a:t>
            </a:r>
          </a:p>
        </p:txBody>
      </p:sp>
      <p:sp>
        <p:nvSpPr>
          <p:cNvPr id="3482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317500" y="1803400"/>
            <a:ext cx="8064500" cy="3987800"/>
          </a:xfrm>
        </p:spPr>
        <p:txBody>
          <a:bodyPr/>
          <a:lstStyle/>
          <a:p>
            <a:pPr marL="609600" indent="-609600" eaLnBrk="1" hangingPunct="1">
              <a:buFont typeface="Times" charset="0"/>
              <a:buAutoNum type="arabicPeriod" startAt="3"/>
            </a:pPr>
            <a:r>
              <a:rPr lang="en-US" sz="2800" b="1">
                <a:latin typeface="Arial" charset="0"/>
                <a:ea typeface="ＭＳ Ｐゴシック" charset="0"/>
                <a:cs typeface="Arial" charset="0"/>
              </a:rPr>
              <a:t>Customs union (CU)</a:t>
            </a:r>
            <a:r>
              <a:rPr lang="en-US" sz="2800">
                <a:latin typeface="Arial" charset="0"/>
                <a:ea typeface="ＭＳ Ｐゴシック" charset="0"/>
                <a:cs typeface="Arial" charset="0"/>
              </a:rPr>
              <a:t>: An FTA plus a </a:t>
            </a:r>
            <a:r>
              <a:rPr lang="en-US" sz="2800" b="1">
                <a:latin typeface="Arial" charset="0"/>
                <a:ea typeface="ＭＳ Ｐゴシック" charset="0"/>
                <a:cs typeface="Arial" charset="0"/>
              </a:rPr>
              <a:t>common external tariff (CET)</a:t>
            </a:r>
          </a:p>
          <a:p>
            <a:pPr marL="990600" lvl="1" indent="-533400" eaLnBrk="1" hangingPunct="1"/>
            <a:r>
              <a:rPr lang="en-US" sz="2400">
                <a:latin typeface="Arial" charset="0"/>
                <a:ea typeface="ＭＳ Ｐゴシック" charset="0"/>
                <a:cs typeface="Arial" charset="0"/>
              </a:rPr>
              <a:t>European Union in the 1970s and 1980s</a:t>
            </a:r>
          </a:p>
          <a:p>
            <a:pPr marL="990600" lvl="1" indent="-533400" eaLnBrk="1" hangingPunct="1"/>
            <a:r>
              <a:rPr lang="en-US" sz="2400">
                <a:latin typeface="Arial" charset="0"/>
                <a:ea typeface="ＭＳ Ｐゴシック" charset="0"/>
                <a:cs typeface="Arial" charset="0"/>
              </a:rPr>
              <a:t>MERCOSUR in South America</a:t>
            </a:r>
          </a:p>
          <a:p>
            <a:pPr marL="609600" indent="-609600" eaLnBrk="1" hangingPunct="1">
              <a:spcBef>
                <a:spcPct val="50000"/>
              </a:spcBef>
              <a:buFontTx/>
              <a:buAutoNum type="arabicPeriod" startAt="3"/>
            </a:pPr>
            <a:r>
              <a:rPr lang="en-US" sz="2800" b="1">
                <a:latin typeface="Arial" charset="0"/>
                <a:ea typeface="ＭＳ Ｐゴシック" charset="0"/>
                <a:cs typeface="Arial" charset="0"/>
              </a:rPr>
              <a:t>Common market</a:t>
            </a:r>
            <a:r>
              <a:rPr lang="en-US" sz="2800">
                <a:latin typeface="Arial" charset="0"/>
                <a:ea typeface="ＭＳ Ｐゴシック" charset="0"/>
                <a:cs typeface="Arial" charset="0"/>
              </a:rPr>
              <a:t>: A CU plus free mobility of factors of production</a:t>
            </a:r>
          </a:p>
          <a:p>
            <a:pPr marL="990600" lvl="1" indent="-533400" eaLnBrk="1" hangingPunct="1"/>
            <a:r>
              <a:rPr lang="en-US" sz="2400">
                <a:latin typeface="Arial" charset="0"/>
                <a:ea typeface="ＭＳ Ｐゴシック" charset="0"/>
                <a:cs typeface="Arial" charset="0"/>
              </a:rPr>
              <a:t>European Union in the 1990s</a:t>
            </a:r>
          </a:p>
          <a:p>
            <a:pPr marL="609600" indent="-609600" eaLnBrk="1" hangingPunct="1"/>
            <a:endParaRPr lang="en-US" sz="2800"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4940919"/>
      </p:ext>
    </p:extLst>
  </p:cSld>
  <p:clrMapOvr>
    <a:masterClrMapping/>
  </p:clrMapOvr>
  <p:transition xmlns:p14="http://schemas.microsoft.com/office/powerpoint/2010/main" spd="med">
    <p:pull dir="r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000" b="0">
                <a:solidFill>
                  <a:schemeClr val="bg2"/>
                </a:solidFill>
              </a:rPr>
              <a:t>Copyright © 2011 Pearson Addison-Wesley. All rights reserved.</a:t>
            </a:r>
          </a:p>
        </p:txBody>
      </p:sp>
      <p:sp>
        <p:nvSpPr>
          <p:cNvPr id="3584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>
                <a:solidFill>
                  <a:schemeClr val="bg1"/>
                </a:solidFill>
              </a:rPr>
              <a:t>2-</a:t>
            </a:r>
            <a:fld id="{08669EFB-2EA6-8D44-AD2D-E5256EF6E2CD}" type="slidenum">
              <a:rPr lang="en-US" sz="1800">
                <a:solidFill>
                  <a:schemeClr val="bg1"/>
                </a:solidFill>
              </a:rPr>
              <a:pPr/>
              <a:t>14</a:t>
            </a:fld>
            <a:endParaRPr lang="en-US" sz="1800">
              <a:solidFill>
                <a:schemeClr val="bg1"/>
              </a:solidFill>
            </a:endParaRPr>
          </a:p>
        </p:txBody>
      </p:sp>
      <p:sp>
        <p:nvSpPr>
          <p:cNvPr id="35844" name="Rectangle 8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/>
            <a:r>
              <a:rPr lang="en-US" sz="3600">
                <a:latin typeface="Arial" charset="0"/>
                <a:ea typeface="ＭＳ Ｐゴシック" charset="0"/>
                <a:cs typeface="ＭＳ Ｐゴシック" charset="0"/>
              </a:rPr>
              <a:t>Five Types of Regional Trade Agreements </a:t>
            </a:r>
            <a:r>
              <a:rPr lang="en-US" sz="3200">
                <a:latin typeface="Arial" charset="0"/>
                <a:ea typeface="ＭＳ Ｐゴシック" charset="0"/>
                <a:cs typeface="ＭＳ Ｐゴシック" charset="0"/>
              </a:rPr>
              <a:t>(cont.)</a:t>
            </a:r>
          </a:p>
        </p:txBody>
      </p:sp>
      <p:sp>
        <p:nvSpPr>
          <p:cNvPr id="35845" name="Rectangle 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 eaLnBrk="1" hangingPunct="1">
              <a:lnSpc>
                <a:spcPct val="90000"/>
              </a:lnSpc>
              <a:spcBef>
                <a:spcPct val="40000"/>
              </a:spcBef>
              <a:buFont typeface="Times" charset="0"/>
              <a:buAutoNum type="arabicPeriod" startAt="5"/>
            </a:pPr>
            <a:r>
              <a:rPr lang="en-US" sz="2800" b="1">
                <a:latin typeface="Arial" charset="0"/>
                <a:ea typeface="ＭＳ Ｐゴシック" charset="0"/>
                <a:cs typeface="Arial" charset="0"/>
              </a:rPr>
              <a:t>Economic Union</a:t>
            </a:r>
            <a:r>
              <a:rPr lang="en-US" sz="2800">
                <a:latin typeface="Arial" charset="0"/>
                <a:ea typeface="ＭＳ Ｐゴシック" charset="0"/>
                <a:cs typeface="Arial" charset="0"/>
              </a:rPr>
              <a:t>: A common market with coordination of macroeconomic policies (including common currency, harmonization of standards and regulations)</a:t>
            </a:r>
          </a:p>
          <a:p>
            <a:pPr marL="914400" lvl="1" indent="-457200" eaLnBrk="1" hangingPunct="1">
              <a:lnSpc>
                <a:spcPct val="90000"/>
              </a:lnSpc>
              <a:spcBef>
                <a:spcPct val="40000"/>
              </a:spcBef>
            </a:pPr>
            <a:r>
              <a:rPr lang="en-US">
                <a:latin typeface="Arial" charset="0"/>
                <a:ea typeface="ＭＳ Ｐゴシック" charset="0"/>
                <a:cs typeface="Arial" charset="0"/>
              </a:rPr>
              <a:t>United States</a:t>
            </a:r>
          </a:p>
          <a:p>
            <a:pPr marL="914400" lvl="1" indent="-457200" eaLnBrk="1" hangingPunct="1">
              <a:lnSpc>
                <a:spcPct val="90000"/>
              </a:lnSpc>
              <a:spcBef>
                <a:spcPct val="40000"/>
              </a:spcBef>
            </a:pPr>
            <a:r>
              <a:rPr lang="en-US">
                <a:latin typeface="Arial" charset="0"/>
                <a:ea typeface="ＭＳ Ｐゴシック" charset="0"/>
                <a:cs typeface="Arial" charset="0"/>
              </a:rPr>
              <a:t>Canada</a:t>
            </a:r>
          </a:p>
          <a:p>
            <a:pPr marL="914400" lvl="1" indent="-457200" eaLnBrk="1" hangingPunct="1">
              <a:lnSpc>
                <a:spcPct val="90000"/>
              </a:lnSpc>
              <a:spcBef>
                <a:spcPct val="40000"/>
              </a:spcBef>
            </a:pPr>
            <a:r>
              <a:rPr lang="en-US">
                <a:latin typeface="Arial" charset="0"/>
                <a:ea typeface="ＭＳ Ｐゴシック" charset="0"/>
                <a:cs typeface="Arial" charset="0"/>
              </a:rPr>
              <a:t>European Union members participating in the Euro currency zone</a:t>
            </a:r>
          </a:p>
        </p:txBody>
      </p:sp>
    </p:spTree>
    <p:extLst>
      <p:ext uri="{BB962C8B-B14F-4D97-AF65-F5344CB8AC3E}">
        <p14:creationId xmlns:p14="http://schemas.microsoft.com/office/powerpoint/2010/main" val="3833918705"/>
      </p:ext>
    </p:extLst>
  </p:cSld>
  <p:clrMapOvr>
    <a:masterClrMapping/>
  </p:clrMapOvr>
  <p:transition xmlns:p14="http://schemas.microsoft.com/office/powerpoint/2010/main" spd="med">
    <p:pull dir="r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000" b="0">
                <a:solidFill>
                  <a:schemeClr val="bg2"/>
                </a:solidFill>
              </a:rPr>
              <a:t>Copyright © 2011 Pearson Addison-Wesley. All rights reserved.</a:t>
            </a:r>
          </a:p>
        </p:txBody>
      </p:sp>
      <p:sp>
        <p:nvSpPr>
          <p:cNvPr id="2048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>
                <a:solidFill>
                  <a:schemeClr val="bg1"/>
                </a:solidFill>
              </a:rPr>
              <a:t>2-</a:t>
            </a:r>
            <a:fld id="{E6E8F294-2883-D34D-BDE2-2F34D9A94B34}" type="slidenum">
              <a:rPr lang="en-US" sz="1800">
                <a:solidFill>
                  <a:schemeClr val="bg1"/>
                </a:solidFill>
              </a:rPr>
              <a:pPr/>
              <a:t>2</a:t>
            </a:fld>
            <a:endParaRPr lang="en-US" sz="1800">
              <a:solidFill>
                <a:schemeClr val="bg1"/>
              </a:solidFill>
            </a:endParaRPr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142875"/>
            <a:ext cx="7612063" cy="11430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The IMF, the World Bank, </a:t>
            </a:r>
            <a:br>
              <a:rPr lang="en-US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and the WTO</a:t>
            </a:r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</a:rPr>
              <a:t>The three global organizations that play a major role in international economic relations are:</a:t>
            </a:r>
          </a:p>
          <a:p>
            <a:pPr eaLnBrk="1" hangingPunct="1">
              <a:buFontTx/>
              <a:buNone/>
            </a:pPr>
            <a:endParaRPr lang="en-US" sz="1200">
              <a:latin typeface="Arial" charset="0"/>
              <a:ea typeface="ＭＳ Ｐゴシック" charset="0"/>
            </a:endParaRPr>
          </a:p>
          <a:p>
            <a:pPr lvl="1" eaLnBrk="1" hangingPunct="1">
              <a:spcBef>
                <a:spcPct val="40000"/>
              </a:spcBef>
            </a:pPr>
            <a:r>
              <a:rPr lang="en-US" b="1">
                <a:latin typeface="Arial" charset="0"/>
                <a:ea typeface="ＭＳ Ｐゴシック" charset="0"/>
              </a:rPr>
              <a:t>The International Monetary Fund (IMF)</a:t>
            </a:r>
          </a:p>
          <a:p>
            <a:pPr lvl="1" eaLnBrk="1" hangingPunct="1"/>
            <a:r>
              <a:rPr lang="en-US" b="1">
                <a:latin typeface="Arial" charset="0"/>
                <a:ea typeface="ＭＳ Ｐゴシック" charset="0"/>
              </a:rPr>
              <a:t>The World Bank</a:t>
            </a:r>
          </a:p>
          <a:p>
            <a:pPr lvl="1" eaLnBrk="1" hangingPunct="1"/>
            <a:r>
              <a:rPr lang="en-US" b="1">
                <a:latin typeface="Arial" charset="0"/>
                <a:ea typeface="ＭＳ Ｐゴシック" charset="0"/>
              </a:rPr>
              <a:t>The World Trade Organization (WTO)</a:t>
            </a:r>
          </a:p>
          <a:p>
            <a:pPr eaLnBrk="1" hangingPunct="1"/>
            <a:endParaRPr lang="en-US"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0658944"/>
      </p:ext>
    </p:extLst>
  </p:cSld>
  <p:clrMapOvr>
    <a:masterClrMapping/>
  </p:clrMapOvr>
  <p:transition xmlns:p14="http://schemas.microsoft.com/office/powerpoint/2010/main" spd="med">
    <p:pull dir="r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000" b="0">
                <a:solidFill>
                  <a:schemeClr val="bg2"/>
                </a:solidFill>
              </a:rPr>
              <a:t>Copyright © 2011 Pearson Addison-Wesley. All rights reserved.</a:t>
            </a:r>
          </a:p>
        </p:txBody>
      </p:sp>
      <p:sp>
        <p:nvSpPr>
          <p:cNvPr id="2150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>
                <a:solidFill>
                  <a:schemeClr val="bg1"/>
                </a:solidFill>
              </a:rPr>
              <a:t>2-</a:t>
            </a:r>
            <a:fld id="{F5C9CAC0-706B-E74C-B3FB-25B8851A0E79}" type="slidenum">
              <a:rPr lang="en-US" sz="1800">
                <a:solidFill>
                  <a:schemeClr val="bg1"/>
                </a:solidFill>
              </a:rPr>
              <a:pPr/>
              <a:t>3</a:t>
            </a:fld>
            <a:endParaRPr lang="en-US" sz="1800">
              <a:solidFill>
                <a:schemeClr val="bg1"/>
              </a:solidFill>
            </a:endParaRPr>
          </a:p>
        </p:txBody>
      </p:sp>
      <p:sp>
        <p:nvSpPr>
          <p:cNvPr id="21508" name="Rectangle 5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The International Monetary Fund (IMF)</a:t>
            </a:r>
          </a:p>
        </p:txBody>
      </p:sp>
      <p:sp>
        <p:nvSpPr>
          <p:cNvPr id="21509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spcBef>
                <a:spcPct val="25000"/>
              </a:spcBef>
            </a:pPr>
            <a:r>
              <a:rPr lang="en-US" sz="2800">
                <a:latin typeface="Arial" charset="0"/>
                <a:ea typeface="ＭＳ Ｐゴシック" charset="0"/>
              </a:rPr>
              <a:t>Founded by 29 nations (1945) at the </a:t>
            </a:r>
            <a:r>
              <a:rPr lang="en-US" sz="2800" b="1">
                <a:latin typeface="Arial" charset="0"/>
                <a:ea typeface="ＭＳ Ｐゴシック" charset="0"/>
              </a:rPr>
              <a:t>Bretton Woods </a:t>
            </a:r>
            <a:r>
              <a:rPr lang="en-US" sz="2800">
                <a:latin typeface="Arial" charset="0"/>
                <a:ea typeface="ＭＳ Ｐゴシック" charset="0"/>
              </a:rPr>
              <a:t>meetings between the Allies in July 1944 </a:t>
            </a:r>
          </a:p>
          <a:p>
            <a:pPr eaLnBrk="1" hangingPunct="1">
              <a:lnSpc>
                <a:spcPct val="90000"/>
              </a:lnSpc>
              <a:spcBef>
                <a:spcPct val="25000"/>
              </a:spcBef>
              <a:buFontTx/>
              <a:buNone/>
            </a:pPr>
            <a:endParaRPr lang="en-US" sz="2000">
              <a:latin typeface="Arial" charset="0"/>
              <a:ea typeface="ＭＳ Ｐゴシック" charset="0"/>
            </a:endParaRPr>
          </a:p>
          <a:p>
            <a:pPr eaLnBrk="1" hangingPunct="1">
              <a:lnSpc>
                <a:spcPct val="90000"/>
              </a:lnSpc>
              <a:spcBef>
                <a:spcPct val="25000"/>
              </a:spcBef>
            </a:pPr>
            <a:r>
              <a:rPr lang="en-US" sz="2800">
                <a:latin typeface="Arial" charset="0"/>
                <a:ea typeface="ＭＳ Ｐゴシック" charset="0"/>
              </a:rPr>
              <a:t>The 184 member (2006) IMF is the central monetary institution in today’s international economy</a:t>
            </a:r>
          </a:p>
          <a:p>
            <a:pPr eaLnBrk="1" hangingPunct="1">
              <a:lnSpc>
                <a:spcPct val="90000"/>
              </a:lnSpc>
              <a:spcBef>
                <a:spcPct val="25000"/>
              </a:spcBef>
              <a:buFontTx/>
              <a:buNone/>
            </a:pPr>
            <a:endParaRPr lang="en-US" sz="2000">
              <a:latin typeface="Arial" charset="0"/>
              <a:ea typeface="ＭＳ Ｐゴシック" charset="0"/>
            </a:endParaRPr>
          </a:p>
          <a:p>
            <a:pPr eaLnBrk="1" hangingPunct="1">
              <a:lnSpc>
                <a:spcPct val="90000"/>
              </a:lnSpc>
              <a:spcBef>
                <a:spcPct val="25000"/>
              </a:spcBef>
            </a:pPr>
            <a:r>
              <a:rPr lang="en-GB" sz="2800">
                <a:latin typeface="Arial" charset="0"/>
                <a:ea typeface="ＭＳ Ｐゴシック" charset="0"/>
              </a:rPr>
              <a:t>Funding for the IMF comes from its membership fee, or </a:t>
            </a:r>
            <a:r>
              <a:rPr lang="en-GB" sz="2800" b="1">
                <a:latin typeface="Arial" charset="0"/>
                <a:ea typeface="ＭＳ Ｐゴシック" charset="0"/>
              </a:rPr>
              <a:t>quota </a:t>
            </a:r>
            <a:r>
              <a:rPr lang="en-GB" sz="2800">
                <a:latin typeface="Arial" charset="0"/>
                <a:ea typeface="ＭＳ Ｐゴシック" charset="0"/>
              </a:rPr>
              <a:t>(the price of membership)</a:t>
            </a:r>
          </a:p>
          <a:p>
            <a:pPr lvl="1" eaLnBrk="1" hangingPunct="1">
              <a:lnSpc>
                <a:spcPct val="90000"/>
              </a:lnSpc>
              <a:spcBef>
                <a:spcPct val="10000"/>
              </a:spcBef>
            </a:pPr>
            <a:r>
              <a:rPr lang="en-GB">
                <a:latin typeface="Arial" charset="0"/>
                <a:ea typeface="ＭＳ Ｐゴシック" charset="0"/>
              </a:rPr>
              <a:t>depends on the member’s size and status</a:t>
            </a:r>
          </a:p>
          <a:p>
            <a:pPr lvl="1" eaLnBrk="1" hangingPunct="1">
              <a:lnSpc>
                <a:spcPct val="90000"/>
              </a:lnSpc>
              <a:spcBef>
                <a:spcPct val="10000"/>
              </a:spcBef>
            </a:pPr>
            <a:r>
              <a:rPr lang="en-GB">
                <a:latin typeface="Arial" charset="0"/>
                <a:ea typeface="ＭＳ Ｐゴシック" charset="0"/>
              </a:rPr>
              <a:t>determines the member’s voting weight </a:t>
            </a:r>
          </a:p>
        </p:txBody>
      </p:sp>
    </p:spTree>
    <p:extLst>
      <p:ext uri="{BB962C8B-B14F-4D97-AF65-F5344CB8AC3E}">
        <p14:creationId xmlns:p14="http://schemas.microsoft.com/office/powerpoint/2010/main" val="490842427"/>
      </p:ext>
    </p:extLst>
  </p:cSld>
  <p:clrMapOvr>
    <a:masterClrMapping/>
  </p:clrMapOvr>
  <p:transition xmlns:p14="http://schemas.microsoft.com/office/powerpoint/2010/main" spd="med">
    <p:pull dir="r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000" b="0">
                <a:solidFill>
                  <a:schemeClr val="bg2"/>
                </a:solidFill>
              </a:rPr>
              <a:t>Copyright © 2011 Pearson Addison-Wesley. All rights reserved.</a:t>
            </a:r>
          </a:p>
        </p:txBody>
      </p:sp>
      <p:sp>
        <p:nvSpPr>
          <p:cNvPr id="2253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>
                <a:solidFill>
                  <a:schemeClr val="bg1"/>
                </a:solidFill>
              </a:rPr>
              <a:t>2-</a:t>
            </a:r>
            <a:fld id="{AEB148A9-4772-114D-9028-5B0C49366F4E}" type="slidenum">
              <a:rPr lang="en-US" sz="1800">
                <a:solidFill>
                  <a:schemeClr val="bg1"/>
                </a:solidFill>
              </a:rPr>
              <a:pPr/>
              <a:t>4</a:t>
            </a:fld>
            <a:endParaRPr lang="en-US" sz="1800">
              <a:solidFill>
                <a:schemeClr val="bg1"/>
              </a:solidFill>
            </a:endParaRPr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The International Monetary Fund (IMF) </a:t>
            </a:r>
            <a:r>
              <a:rPr lang="en-US" sz="3200">
                <a:latin typeface="Arial" charset="0"/>
                <a:ea typeface="ＭＳ Ｐゴシック" charset="0"/>
                <a:cs typeface="ＭＳ Ｐゴシック" charset="0"/>
              </a:rPr>
              <a:t>(cont.)</a:t>
            </a:r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</a:rPr>
              <a:t>Functions of the IMF:</a:t>
            </a:r>
          </a:p>
          <a:p>
            <a:pPr lvl="1" eaLnBrk="1" hangingPunct="1">
              <a:buFontTx/>
              <a:buNone/>
            </a:pPr>
            <a:r>
              <a:rPr lang="en-US">
                <a:latin typeface="Arial" charset="0"/>
                <a:ea typeface="ＭＳ Ｐゴシック" charset="0"/>
              </a:rPr>
              <a:t>	-Prevents crisis in a financial system by promoting sound macroeconomic policy, which includes</a:t>
            </a:r>
          </a:p>
          <a:p>
            <a:pPr lvl="2" eaLnBrk="1" hangingPunct="1">
              <a:buFontTx/>
              <a:buNone/>
            </a:pPr>
            <a:r>
              <a:rPr lang="en-US">
                <a:latin typeface="Arial" charset="0"/>
                <a:ea typeface="ＭＳ Ｐゴシック" charset="0"/>
              </a:rPr>
              <a:t>-Balanced expansion of trade</a:t>
            </a:r>
          </a:p>
          <a:p>
            <a:pPr lvl="2" eaLnBrk="1" hangingPunct="1">
              <a:buFontTx/>
              <a:buNone/>
            </a:pPr>
            <a:r>
              <a:rPr lang="en-US">
                <a:latin typeface="Arial" charset="0"/>
                <a:ea typeface="ＭＳ Ｐゴシック" charset="0"/>
              </a:rPr>
              <a:t>-Stable exchange rates</a:t>
            </a:r>
          </a:p>
          <a:p>
            <a:pPr lvl="2" eaLnBrk="1" hangingPunct="1">
              <a:buFontTx/>
              <a:buNone/>
            </a:pPr>
            <a:r>
              <a:rPr lang="en-US">
                <a:latin typeface="Arial" charset="0"/>
                <a:ea typeface="ＭＳ Ｐゴシック" charset="0"/>
              </a:rPr>
              <a:t>-Avoidance of competitive devaluations</a:t>
            </a:r>
          </a:p>
          <a:p>
            <a:pPr lvl="2" eaLnBrk="1" hangingPunct="1">
              <a:buFontTx/>
              <a:buNone/>
            </a:pPr>
            <a:r>
              <a:rPr lang="en-US">
                <a:latin typeface="Arial" charset="0"/>
                <a:ea typeface="ＭＳ Ｐゴシック" charset="0"/>
              </a:rPr>
              <a:t>-Orderly corrections of Balance of Payments problems</a:t>
            </a:r>
            <a:r>
              <a:rPr lang="en-GB">
                <a:latin typeface="Arial" charset="0"/>
                <a:ea typeface="ＭＳ Ｐゴシック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83150198"/>
      </p:ext>
    </p:extLst>
  </p:cSld>
  <p:clrMapOvr>
    <a:masterClrMapping/>
  </p:clrMapOvr>
  <p:transition xmlns:p14="http://schemas.microsoft.com/office/powerpoint/2010/main" spd="med">
    <p:pull dir="r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000" b="0">
                <a:solidFill>
                  <a:schemeClr val="bg2"/>
                </a:solidFill>
              </a:rPr>
              <a:t>Copyright © 2011 Pearson Addison-Wesley. All rights reserved.</a:t>
            </a:r>
          </a:p>
        </p:txBody>
      </p:sp>
      <p:sp>
        <p:nvSpPr>
          <p:cNvPr id="2355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>
                <a:solidFill>
                  <a:schemeClr val="bg1"/>
                </a:solidFill>
              </a:rPr>
              <a:t>2-</a:t>
            </a:r>
            <a:fld id="{51D6C8CB-B300-0645-B0B3-57A9ABE391A6}" type="slidenum">
              <a:rPr lang="en-US" sz="1800">
                <a:solidFill>
                  <a:schemeClr val="bg1"/>
                </a:solidFill>
              </a:rPr>
              <a:pPr/>
              <a:t>5</a:t>
            </a:fld>
            <a:endParaRPr lang="en-US" sz="1800">
              <a:solidFill>
                <a:schemeClr val="bg1"/>
              </a:solidFill>
            </a:endParaRPr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The International Monetary Fund (IMF) </a:t>
            </a:r>
            <a:r>
              <a:rPr lang="en-US" sz="3200">
                <a:latin typeface="Arial" charset="0"/>
                <a:ea typeface="ＭＳ Ｐゴシック" charset="0"/>
                <a:cs typeface="ＭＳ Ｐゴシック" charset="0"/>
              </a:rPr>
              <a:t>(cont.)</a:t>
            </a:r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0" y="1803400"/>
            <a:ext cx="8991600" cy="3987800"/>
          </a:xfrm>
        </p:spPr>
        <p:txBody>
          <a:bodyPr/>
          <a:lstStyle/>
          <a:p>
            <a:pPr eaLnBrk="1" hangingPunct="1">
              <a:spcBef>
                <a:spcPct val="50000"/>
              </a:spcBef>
            </a:pPr>
            <a:r>
              <a:rPr lang="en-GB" sz="2400">
                <a:latin typeface="Arial" charset="0"/>
                <a:ea typeface="ＭＳ Ｐゴシック" charset="0"/>
              </a:rPr>
              <a:t>A Financial crisis occurs when a country runs out of </a:t>
            </a:r>
            <a:r>
              <a:rPr lang="en-GB" sz="2400" b="1">
                <a:latin typeface="Arial" charset="0"/>
                <a:ea typeface="ＭＳ Ｐゴシック" charset="0"/>
              </a:rPr>
              <a:t>foreign exchange reserves, </a:t>
            </a:r>
            <a:r>
              <a:rPr lang="en-GB" sz="2400">
                <a:latin typeface="Arial" charset="0"/>
                <a:ea typeface="ＭＳ Ｐゴシック" charset="0"/>
              </a:rPr>
              <a:t>which are</a:t>
            </a:r>
            <a:r>
              <a:rPr lang="en-GB" sz="2400" b="1">
                <a:latin typeface="Arial" charset="0"/>
                <a:ea typeface="ＭＳ Ｐゴシック" charset="0"/>
              </a:rPr>
              <a:t> </a:t>
            </a:r>
            <a:r>
              <a:rPr lang="en-GB" sz="2400">
                <a:latin typeface="Arial" charset="0"/>
                <a:ea typeface="ＭＳ Ｐゴシック" charset="0"/>
              </a:rPr>
              <a:t>a major currency or gold that can be used to pay for imports and international borrowings</a:t>
            </a:r>
          </a:p>
          <a:p>
            <a:pPr eaLnBrk="1" hangingPunct="1">
              <a:spcBef>
                <a:spcPct val="50000"/>
              </a:spcBef>
            </a:pPr>
            <a:r>
              <a:rPr lang="en-GB" sz="2400">
                <a:latin typeface="Arial" charset="0"/>
                <a:ea typeface="ＭＳ Ｐゴシック" charset="0"/>
              </a:rPr>
              <a:t>In the event of a financial crisis,  </a:t>
            </a:r>
          </a:p>
          <a:p>
            <a:pPr lvl="1" eaLnBrk="1" hangingPunct="1">
              <a:spcBef>
                <a:spcPct val="50000"/>
              </a:spcBef>
            </a:pPr>
            <a:r>
              <a:rPr lang="en-US" sz="2400">
                <a:latin typeface="Arial" charset="0"/>
                <a:ea typeface="ＭＳ Ｐゴシック" charset="0"/>
              </a:rPr>
              <a:t>Members borrow against IMF quotas</a:t>
            </a:r>
          </a:p>
          <a:p>
            <a:pPr lvl="1" eaLnBrk="1" hangingPunct="1">
              <a:spcBef>
                <a:spcPct val="50000"/>
              </a:spcBef>
            </a:pPr>
            <a:r>
              <a:rPr lang="en-GB" sz="2400" b="1">
                <a:latin typeface="Arial" charset="0"/>
                <a:ea typeface="ＭＳ Ｐゴシック" charset="0"/>
              </a:rPr>
              <a:t>IMF conditionality</a:t>
            </a:r>
            <a:r>
              <a:rPr lang="en-GB" sz="2400">
                <a:latin typeface="Arial" charset="0"/>
                <a:ea typeface="ＭＳ Ｐゴシック" charset="0"/>
              </a:rPr>
              <a:t>: Requirement for the borrowing member to carry out economic reforms in exchange for a loan</a:t>
            </a:r>
            <a:endParaRPr lang="en-US" sz="2400"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9307483"/>
      </p:ext>
    </p:extLst>
  </p:cSld>
  <p:clrMapOvr>
    <a:masterClrMapping/>
  </p:clrMapOvr>
  <p:transition xmlns:p14="http://schemas.microsoft.com/office/powerpoint/2010/main" spd="med">
    <p:pull dir="r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000" b="0">
                <a:solidFill>
                  <a:schemeClr val="bg2"/>
                </a:solidFill>
              </a:rPr>
              <a:t>Copyright © 2011 Pearson Addison-Wesley. All rights reserved.</a:t>
            </a:r>
          </a:p>
        </p:txBody>
      </p:sp>
      <p:sp>
        <p:nvSpPr>
          <p:cNvPr id="2457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>
                <a:solidFill>
                  <a:schemeClr val="bg1"/>
                </a:solidFill>
              </a:rPr>
              <a:t>2-</a:t>
            </a:r>
            <a:fld id="{CC7A2D37-B238-C94C-A7FF-20AFBB86598B}" type="slidenum">
              <a:rPr lang="en-US" sz="1800">
                <a:solidFill>
                  <a:schemeClr val="bg1"/>
                </a:solidFill>
              </a:rPr>
              <a:pPr/>
              <a:t>6</a:t>
            </a:fld>
            <a:endParaRPr lang="en-US" sz="1800">
              <a:solidFill>
                <a:schemeClr val="bg1"/>
              </a:solidFill>
            </a:endParaRPr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The World Bank</a:t>
            </a:r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spcBef>
                <a:spcPct val="40000"/>
              </a:spcBef>
            </a:pPr>
            <a:r>
              <a:rPr lang="en-GB" sz="2800">
                <a:latin typeface="Arial" charset="0"/>
                <a:ea typeface="ＭＳ Ｐゴシック" charset="0"/>
                <a:cs typeface="Arial" charset="0"/>
              </a:rPr>
              <a:t>Founded in 1944 as the International Bank for Reconstruction and Development (IBRD)</a:t>
            </a:r>
          </a:p>
          <a:p>
            <a:pPr eaLnBrk="1" hangingPunct="1">
              <a:lnSpc>
                <a:spcPct val="90000"/>
              </a:lnSpc>
              <a:spcBef>
                <a:spcPct val="40000"/>
              </a:spcBef>
              <a:buFontTx/>
              <a:buNone/>
            </a:pPr>
            <a:endParaRPr lang="en-GB" sz="1200">
              <a:latin typeface="Arial" charset="0"/>
              <a:ea typeface="ＭＳ Ｐゴシック" charset="0"/>
              <a:cs typeface="Arial" charset="0"/>
            </a:endParaRPr>
          </a:p>
          <a:p>
            <a:pPr eaLnBrk="1" hangingPunct="1">
              <a:lnSpc>
                <a:spcPct val="90000"/>
              </a:lnSpc>
              <a:spcBef>
                <a:spcPct val="40000"/>
              </a:spcBef>
            </a:pPr>
            <a:r>
              <a:rPr lang="en-GB" sz="2800">
                <a:latin typeface="Arial" charset="0"/>
                <a:ea typeface="ＭＳ Ｐゴシック" charset="0"/>
                <a:cs typeface="Arial" charset="0"/>
              </a:rPr>
              <a:t>IBRD and International Development Association (IDA) comprise World Bank</a:t>
            </a:r>
          </a:p>
          <a:p>
            <a:pPr eaLnBrk="1" hangingPunct="1">
              <a:lnSpc>
                <a:spcPct val="90000"/>
              </a:lnSpc>
              <a:spcBef>
                <a:spcPct val="40000"/>
              </a:spcBef>
              <a:buFontTx/>
              <a:buNone/>
            </a:pPr>
            <a:endParaRPr lang="en-GB" sz="1200">
              <a:latin typeface="Arial" charset="0"/>
              <a:ea typeface="ＭＳ Ｐゴシック" charset="0"/>
              <a:cs typeface="Arial" charset="0"/>
            </a:endParaRPr>
          </a:p>
          <a:p>
            <a:pPr eaLnBrk="1" hangingPunct="1">
              <a:lnSpc>
                <a:spcPct val="90000"/>
              </a:lnSpc>
              <a:spcBef>
                <a:spcPct val="40000"/>
              </a:spcBef>
            </a:pPr>
            <a:r>
              <a:rPr lang="en-GB" sz="2800">
                <a:latin typeface="Arial" charset="0"/>
                <a:ea typeface="ＭＳ Ｐゴシック" charset="0"/>
                <a:cs typeface="Arial" charset="0"/>
              </a:rPr>
              <a:t>Has same membership and similar structure to IMF</a:t>
            </a:r>
          </a:p>
          <a:p>
            <a:pPr eaLnBrk="1" hangingPunct="1">
              <a:lnSpc>
                <a:spcPct val="90000"/>
              </a:lnSpc>
              <a:spcBef>
                <a:spcPct val="40000"/>
              </a:spcBef>
              <a:buFontTx/>
              <a:buNone/>
            </a:pPr>
            <a:endParaRPr lang="en-GB" sz="1200">
              <a:latin typeface="Arial" charset="0"/>
              <a:ea typeface="ＭＳ Ｐゴシック" charset="0"/>
              <a:cs typeface="Arial" charset="0"/>
            </a:endParaRPr>
          </a:p>
          <a:p>
            <a:pPr eaLnBrk="1" hangingPunct="1">
              <a:lnSpc>
                <a:spcPct val="90000"/>
              </a:lnSpc>
              <a:spcBef>
                <a:spcPct val="40000"/>
              </a:spcBef>
            </a:pPr>
            <a:r>
              <a:rPr lang="en-US" sz="2800">
                <a:latin typeface="Arial" charset="0"/>
                <a:ea typeface="ＭＳ Ｐゴシック" charset="0"/>
                <a:cs typeface="Arial" charset="0"/>
              </a:rPr>
              <a:t>Member’s voting rights are proportional to number of shares owned </a:t>
            </a:r>
          </a:p>
        </p:txBody>
      </p:sp>
    </p:spTree>
    <p:extLst>
      <p:ext uri="{BB962C8B-B14F-4D97-AF65-F5344CB8AC3E}">
        <p14:creationId xmlns:p14="http://schemas.microsoft.com/office/powerpoint/2010/main" val="12472598"/>
      </p:ext>
    </p:extLst>
  </p:cSld>
  <p:clrMapOvr>
    <a:masterClrMapping/>
  </p:clrMapOvr>
  <p:transition xmlns:p14="http://schemas.microsoft.com/office/powerpoint/2010/main" spd="med">
    <p:pull dir="r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000" b="0">
                <a:solidFill>
                  <a:schemeClr val="bg2"/>
                </a:solidFill>
              </a:rPr>
              <a:t>Copyright © 2011 Pearson Addison-Wesley. All rights reserved.</a:t>
            </a:r>
          </a:p>
        </p:txBody>
      </p:sp>
      <p:sp>
        <p:nvSpPr>
          <p:cNvPr id="2560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>
                <a:solidFill>
                  <a:schemeClr val="bg1"/>
                </a:solidFill>
              </a:rPr>
              <a:t>2-</a:t>
            </a:r>
            <a:fld id="{0E12A6D2-6015-3940-84DB-A7BC3844DA76}" type="slidenum">
              <a:rPr lang="en-US" sz="1800">
                <a:solidFill>
                  <a:schemeClr val="bg1"/>
                </a:solidFill>
              </a:rPr>
              <a:pPr/>
              <a:t>7</a:t>
            </a:fld>
            <a:endParaRPr lang="en-US" sz="1800">
              <a:solidFill>
                <a:schemeClr val="bg1"/>
              </a:solidFill>
            </a:endParaRPr>
          </a:p>
        </p:txBody>
      </p:sp>
      <p:sp>
        <p:nvSpPr>
          <p:cNvPr id="2560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The World Bank </a:t>
            </a:r>
            <a:r>
              <a:rPr lang="en-US" sz="3200">
                <a:latin typeface="Arial" charset="0"/>
                <a:ea typeface="ＭＳ Ｐゴシック" charset="0"/>
                <a:cs typeface="ＭＳ Ｐゴシック" charset="0"/>
              </a:rPr>
              <a:t>(cont.)</a:t>
            </a:r>
          </a:p>
        </p:txBody>
      </p:sp>
      <p:sp>
        <p:nvSpPr>
          <p:cNvPr id="25605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>
                <a:latin typeface="Arial" charset="0"/>
                <a:ea typeface="ＭＳ Ｐゴシック" charset="0"/>
              </a:rPr>
              <a:t>Original purpose</a:t>
            </a:r>
          </a:p>
          <a:p>
            <a:pPr lvl="1" eaLnBrk="1" hangingPunct="1">
              <a:buFontTx/>
              <a:buNone/>
            </a:pPr>
            <a:r>
              <a:rPr lang="en-US">
                <a:latin typeface="Arial" charset="0"/>
                <a:ea typeface="ＭＳ Ｐゴシック" charset="0"/>
              </a:rPr>
              <a:t>	-To provide financing mechanisms to rebuild Europe after World War II</a:t>
            </a:r>
          </a:p>
          <a:p>
            <a:pPr lvl="1" eaLnBrk="1" hangingPunct="1">
              <a:buFontTx/>
              <a:buNone/>
            </a:pPr>
            <a:endParaRPr lang="en-US">
              <a:latin typeface="Arial" charset="0"/>
              <a:ea typeface="ＭＳ Ｐゴシック" charset="0"/>
            </a:endParaRPr>
          </a:p>
          <a:p>
            <a:pPr eaLnBrk="1" hangingPunct="1">
              <a:spcBef>
                <a:spcPct val="40000"/>
              </a:spcBef>
            </a:pPr>
            <a:r>
              <a:rPr lang="en-GB">
                <a:latin typeface="Arial" charset="0"/>
                <a:ea typeface="ＭＳ Ｐゴシック" charset="0"/>
              </a:rPr>
              <a:t>Main function today</a:t>
            </a:r>
          </a:p>
          <a:p>
            <a:pPr lvl="1" eaLnBrk="1" hangingPunct="1">
              <a:spcBef>
                <a:spcPct val="40000"/>
              </a:spcBef>
              <a:buFontTx/>
              <a:buNone/>
            </a:pPr>
            <a:r>
              <a:rPr lang="en-US">
                <a:latin typeface="Arial" charset="0"/>
                <a:ea typeface="ＭＳ Ｐゴシック" charset="0"/>
              </a:rPr>
              <a:t>	-Assisting development in non-industrial economies</a:t>
            </a:r>
          </a:p>
          <a:p>
            <a:pPr lvl="1" eaLnBrk="1" hangingPunct="1">
              <a:buFontTx/>
              <a:buNone/>
            </a:pPr>
            <a:endParaRPr lang="en-US">
              <a:latin typeface="Arial" charset="0"/>
              <a:ea typeface="ＭＳ Ｐゴシック" charset="0"/>
            </a:endParaRPr>
          </a:p>
          <a:p>
            <a:pPr lvl="1" eaLnBrk="1" hangingPunct="1">
              <a:buFontTx/>
              <a:buNone/>
            </a:pPr>
            <a:endParaRPr lang="en-US">
              <a:latin typeface="Arial" charset="0"/>
              <a:ea typeface="ＭＳ Ｐゴシック" charset="0"/>
            </a:endParaRPr>
          </a:p>
          <a:p>
            <a:pPr lvl="1" eaLnBrk="1" hangingPunct="1">
              <a:buFontTx/>
              <a:buNone/>
            </a:pPr>
            <a:endParaRPr lang="en-US">
              <a:latin typeface="Arial" charset="0"/>
              <a:ea typeface="ＭＳ Ｐゴシック" charset="0"/>
            </a:endParaRPr>
          </a:p>
          <a:p>
            <a:pPr lvl="1" eaLnBrk="1" hangingPunct="1">
              <a:buFontTx/>
              <a:buNone/>
            </a:pPr>
            <a:endParaRPr lang="en-US">
              <a:latin typeface="Arial" charset="0"/>
              <a:ea typeface="ＭＳ Ｐゴシック" charset="0"/>
            </a:endParaRPr>
          </a:p>
          <a:p>
            <a:pPr lvl="1" eaLnBrk="1" hangingPunct="1">
              <a:buFontTx/>
              <a:buNone/>
            </a:pPr>
            <a:endParaRPr lang="en-US"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9164483"/>
      </p:ext>
    </p:extLst>
  </p:cSld>
  <p:clrMapOvr>
    <a:masterClrMapping/>
  </p:clrMapOvr>
  <p:transition xmlns:p14="http://schemas.microsoft.com/office/powerpoint/2010/main" spd="med">
    <p:pull dir="r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000" b="0">
                <a:solidFill>
                  <a:schemeClr val="bg2"/>
                </a:solidFill>
              </a:rPr>
              <a:t>Copyright © 2011 Pearson Addison-Wesley. All rights reserved.</a:t>
            </a:r>
          </a:p>
        </p:txBody>
      </p:sp>
      <p:sp>
        <p:nvSpPr>
          <p:cNvPr id="2662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>
                <a:solidFill>
                  <a:schemeClr val="bg1"/>
                </a:solidFill>
              </a:rPr>
              <a:t>2-</a:t>
            </a:r>
            <a:fld id="{567255C7-208A-5B4C-86C5-19255FE393D2}" type="slidenum">
              <a:rPr lang="en-US" sz="1800">
                <a:solidFill>
                  <a:schemeClr val="bg1"/>
                </a:solidFill>
              </a:rPr>
              <a:pPr/>
              <a:t>8</a:t>
            </a:fld>
            <a:endParaRPr lang="en-US" sz="1800">
              <a:solidFill>
                <a:schemeClr val="bg1"/>
              </a:solidFill>
            </a:endParaRPr>
          </a:p>
        </p:txBody>
      </p:sp>
      <p:sp>
        <p:nvSpPr>
          <p:cNvPr id="26628" name="Rectangle 7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General Agreement on Tariffs and Trade (GATT)</a:t>
            </a:r>
          </a:p>
        </p:txBody>
      </p:sp>
      <p:sp>
        <p:nvSpPr>
          <p:cNvPr id="26629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0" y="1803400"/>
            <a:ext cx="8505825" cy="3987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40000"/>
              </a:spcBef>
            </a:pPr>
            <a:r>
              <a:rPr lang="en-US" sz="2400">
                <a:latin typeface="Arial" charset="0"/>
                <a:ea typeface="ＭＳ Ｐゴシック" charset="0"/>
              </a:rPr>
              <a:t>Began with 23 nations in 1946 when the International Trade Organization (ITO) was established</a:t>
            </a:r>
          </a:p>
          <a:p>
            <a:pPr eaLnBrk="1" hangingPunct="1">
              <a:lnSpc>
                <a:spcPct val="80000"/>
              </a:lnSpc>
              <a:spcBef>
                <a:spcPct val="40000"/>
              </a:spcBef>
            </a:pPr>
            <a:r>
              <a:rPr lang="en-US" sz="2400">
                <a:latin typeface="Arial" charset="0"/>
                <a:ea typeface="ＭＳ Ｐゴシック" charset="0"/>
              </a:rPr>
              <a:t>The General Agreement on Trade and Tariffs (GATT) followed in 1950 based on the following principles:</a:t>
            </a:r>
          </a:p>
          <a:p>
            <a:pPr marL="342900" lvl="1" indent="-342900" eaLnBrk="1" hangingPunct="1">
              <a:lnSpc>
                <a:spcPct val="80000"/>
              </a:lnSpc>
              <a:spcBef>
                <a:spcPct val="40000"/>
              </a:spcBef>
              <a:buFontTx/>
              <a:buNone/>
            </a:pPr>
            <a:r>
              <a:rPr lang="en-US" sz="2400">
                <a:latin typeface="Arial" charset="0"/>
                <a:ea typeface="ＭＳ Ｐゴシック" charset="0"/>
              </a:rPr>
              <a:t>	-  </a:t>
            </a:r>
            <a:r>
              <a:rPr lang="en-US" sz="2400" b="1">
                <a:latin typeface="Arial" charset="0"/>
                <a:ea typeface="ＭＳ Ｐゴシック" charset="0"/>
              </a:rPr>
              <a:t>National treatment</a:t>
            </a:r>
            <a:r>
              <a:rPr lang="en-US" sz="2400">
                <a:latin typeface="Arial" charset="0"/>
                <a:ea typeface="ＭＳ Ｐゴシック" charset="0"/>
              </a:rPr>
              <a:t>: Imports must be given similar treatment on the domestic market as domestically produced goods</a:t>
            </a:r>
          </a:p>
          <a:p>
            <a:pPr marL="342900" lvl="1" indent="-342900" eaLnBrk="1" hangingPunct="1">
              <a:lnSpc>
                <a:spcPct val="80000"/>
              </a:lnSpc>
              <a:spcBef>
                <a:spcPct val="40000"/>
              </a:spcBef>
              <a:buFontTx/>
              <a:buNone/>
            </a:pPr>
            <a:r>
              <a:rPr lang="en-US" sz="2400" b="1">
                <a:latin typeface="Arial" charset="0"/>
                <a:ea typeface="ＭＳ Ｐゴシック" charset="0"/>
              </a:rPr>
              <a:t>	-  Nondiscrimination</a:t>
            </a:r>
            <a:r>
              <a:rPr lang="en-US" sz="2400">
                <a:latin typeface="Arial" charset="0"/>
                <a:ea typeface="ＭＳ Ｐゴシック" charset="0"/>
              </a:rPr>
              <a:t>: Enshrined in the concept of </a:t>
            </a:r>
            <a:r>
              <a:rPr lang="en-US" sz="2400" b="1">
                <a:latin typeface="Arial" charset="0"/>
                <a:ea typeface="ＭＳ Ｐゴシック" charset="0"/>
              </a:rPr>
              <a:t>most favored nation (MFN)</a:t>
            </a:r>
            <a:r>
              <a:rPr lang="en-US" sz="2400">
                <a:latin typeface="Arial" charset="0"/>
                <a:ea typeface="ＭＳ Ｐゴシック" charset="0"/>
              </a:rPr>
              <a:t>; every WTO member must treat every other member as it treats its most favored trading partner </a:t>
            </a:r>
          </a:p>
        </p:txBody>
      </p:sp>
    </p:spTree>
    <p:extLst>
      <p:ext uri="{BB962C8B-B14F-4D97-AF65-F5344CB8AC3E}">
        <p14:creationId xmlns:p14="http://schemas.microsoft.com/office/powerpoint/2010/main" val="462207164"/>
      </p:ext>
    </p:extLst>
  </p:cSld>
  <p:clrMapOvr>
    <a:masterClrMapping/>
  </p:clrMapOvr>
  <p:transition xmlns:p14="http://schemas.microsoft.com/office/powerpoint/2010/main" spd="med">
    <p:pull dir="r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000" b="0">
                <a:solidFill>
                  <a:schemeClr val="bg2"/>
                </a:solidFill>
              </a:rPr>
              <a:t>Copyright © 2011 Pearson Addison-Wesley. All rights reserved.</a:t>
            </a:r>
          </a:p>
        </p:txBody>
      </p:sp>
      <p:sp>
        <p:nvSpPr>
          <p:cNvPr id="2765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>
                <a:solidFill>
                  <a:schemeClr val="bg1"/>
                </a:solidFill>
              </a:rPr>
              <a:t>2-</a:t>
            </a:r>
            <a:fld id="{2A0A300A-5BB3-8744-8057-F49DB301A5CA}" type="slidenum">
              <a:rPr lang="en-US" sz="1800">
                <a:solidFill>
                  <a:schemeClr val="bg1"/>
                </a:solidFill>
              </a:rPr>
              <a:pPr/>
              <a:t>9</a:t>
            </a:fld>
            <a:endParaRPr lang="en-US" sz="1800">
              <a:solidFill>
                <a:schemeClr val="bg1"/>
              </a:solidFill>
            </a:endParaRP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GATT </a:t>
            </a:r>
            <a:r>
              <a:rPr lang="en-US" sz="3200">
                <a:latin typeface="Arial" charset="0"/>
                <a:ea typeface="ＭＳ Ｐゴシック" charset="0"/>
                <a:cs typeface="ＭＳ Ｐゴシック" charset="0"/>
              </a:rPr>
              <a:t>(cont.)</a:t>
            </a:r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17500" y="1803400"/>
            <a:ext cx="8505825" cy="42164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spcBef>
                <a:spcPct val="40000"/>
              </a:spcBef>
            </a:pPr>
            <a:r>
              <a:rPr lang="en-US" sz="2800">
                <a:latin typeface="Arial" charset="0"/>
                <a:ea typeface="ＭＳ Ｐゴシック" charset="0"/>
              </a:rPr>
              <a:t>The GATT functioned through </a:t>
            </a:r>
            <a:r>
              <a:rPr lang="en-US" sz="2800" b="1">
                <a:latin typeface="Arial" charset="0"/>
                <a:ea typeface="ＭＳ Ｐゴシック" charset="0"/>
              </a:rPr>
              <a:t>trade rounds</a:t>
            </a:r>
            <a:r>
              <a:rPr lang="en-US" sz="2800">
                <a:latin typeface="Arial" charset="0"/>
                <a:ea typeface="ＭＳ Ｐゴシック" charset="0"/>
              </a:rPr>
              <a:t>: </a:t>
            </a:r>
            <a:r>
              <a:rPr lang="en-GB" sz="2800">
                <a:latin typeface="Arial" charset="0"/>
                <a:ea typeface="ＭＳ Ｐゴシック" charset="0"/>
              </a:rPr>
              <a:t>Times when countries periodically negotiate a set of incremental tariff reductions</a:t>
            </a:r>
          </a:p>
          <a:p>
            <a:pPr eaLnBrk="1" hangingPunct="1">
              <a:spcBef>
                <a:spcPct val="40000"/>
              </a:spcBef>
            </a:pPr>
            <a:r>
              <a:rPr lang="en-US" sz="2800">
                <a:latin typeface="Arial" charset="0"/>
                <a:ea typeface="ＭＳ Ｐゴシック" charset="0"/>
              </a:rPr>
              <a:t>During the Kennedy Round in the mid-1960’s, and the Tokyo Round in the 1970’s, </a:t>
            </a:r>
            <a:r>
              <a:rPr lang="en-GB" sz="2800">
                <a:latin typeface="Arial" charset="0"/>
                <a:ea typeface="ＭＳ Ｐゴシック" charset="0"/>
              </a:rPr>
              <a:t>other issues included:</a:t>
            </a:r>
          </a:p>
          <a:p>
            <a:pPr eaLnBrk="1" hangingPunct="1">
              <a:spcBef>
                <a:spcPct val="40000"/>
              </a:spcBef>
              <a:buFontTx/>
              <a:buNone/>
            </a:pPr>
            <a:r>
              <a:rPr lang="en-GB" sz="2800">
                <a:latin typeface="Arial" charset="0"/>
                <a:ea typeface="ＭＳ Ｐゴシック" charset="0"/>
              </a:rPr>
              <a:t>		- Problems with dumping</a:t>
            </a:r>
          </a:p>
          <a:p>
            <a:pPr eaLnBrk="1" hangingPunct="1">
              <a:spcBef>
                <a:spcPct val="40000"/>
              </a:spcBef>
              <a:buFontTx/>
              <a:buNone/>
            </a:pPr>
            <a:r>
              <a:rPr lang="en-GB" sz="2800">
                <a:latin typeface="Arial" charset="0"/>
                <a:ea typeface="ＭＳ Ｐゴシック" charset="0"/>
              </a:rPr>
              <a:t>		- Subsidies to industry</a:t>
            </a:r>
          </a:p>
          <a:p>
            <a:pPr eaLnBrk="1" hangingPunct="1">
              <a:spcBef>
                <a:spcPct val="40000"/>
              </a:spcBef>
              <a:buFontTx/>
              <a:buNone/>
            </a:pPr>
            <a:r>
              <a:rPr lang="en-GB" sz="2800">
                <a:latin typeface="Arial" charset="0"/>
                <a:ea typeface="ＭＳ Ｐゴシック" charset="0"/>
              </a:rPr>
              <a:t>		- Nontariff barriers to trade</a:t>
            </a:r>
          </a:p>
          <a:p>
            <a:pPr eaLnBrk="1" hangingPunct="1">
              <a:spcBef>
                <a:spcPct val="40000"/>
              </a:spcBef>
              <a:buFontTx/>
              <a:buNone/>
            </a:pPr>
            <a:r>
              <a:rPr lang="en-GB" sz="2800">
                <a:latin typeface="Arial" charset="0"/>
                <a:ea typeface="ＭＳ Ｐゴシック" charset="0"/>
              </a:rPr>
              <a:t> </a:t>
            </a:r>
            <a:endParaRPr lang="en-US" sz="2800"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2048501"/>
      </p:ext>
    </p:extLst>
  </p:cSld>
  <p:clrMapOvr>
    <a:masterClrMapping/>
  </p:clrMapOvr>
  <p:transition xmlns:p14="http://schemas.microsoft.com/office/powerpoint/2010/main" spd="med">
    <p:pull dir="r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</TotalTime>
  <Words>820</Words>
  <Application>Microsoft Macintosh PowerPoint</Application>
  <PresentationFormat>On-screen Show (4:3)</PresentationFormat>
  <Paragraphs>114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The IMF, the World Bank,  and the WTO</vt:lpstr>
      <vt:lpstr>The International Monetary Fund (IMF)</vt:lpstr>
      <vt:lpstr>The International Monetary Fund (IMF) (cont.)</vt:lpstr>
      <vt:lpstr>The International Monetary Fund (IMF) (cont.)</vt:lpstr>
      <vt:lpstr>The World Bank</vt:lpstr>
      <vt:lpstr>The World Bank (cont.)</vt:lpstr>
      <vt:lpstr>General Agreement on Tariffs and Trade (GATT)</vt:lpstr>
      <vt:lpstr>GATT (cont.)</vt:lpstr>
      <vt:lpstr>From GATT to World Trade Organization (WTO)</vt:lpstr>
      <vt:lpstr>World Trade Organization (WTO)</vt:lpstr>
      <vt:lpstr>Five Types of Regional Trade Agreements</vt:lpstr>
      <vt:lpstr>Five Types of Regional Trade Agreements (cont.)</vt:lpstr>
      <vt:lpstr>Five Types of Regional Trade Agreements (cont.)</vt:lpstr>
    </vt:vector>
  </TitlesOfParts>
  <Company>Cherry Creek High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Knoeckel</dc:creator>
  <cp:lastModifiedBy>David Knoeckel</cp:lastModifiedBy>
  <cp:revision>2</cp:revision>
  <dcterms:created xsi:type="dcterms:W3CDTF">2017-10-02T15:48:02Z</dcterms:created>
  <dcterms:modified xsi:type="dcterms:W3CDTF">2017-10-02T18:31:57Z</dcterms:modified>
</cp:coreProperties>
</file>